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74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8E194CA-E87F-4484-BF5A-528D7E550736}"/>
              </a:ext>
            </a:extLst>
          </p:cNvPr>
          <p:cNvCxnSpPr>
            <a:cxnSpLocks/>
          </p:cNvCxnSpPr>
          <p:nvPr userDrawn="1"/>
        </p:nvCxnSpPr>
        <p:spPr>
          <a:xfrm>
            <a:off x="628650" y="3509963"/>
            <a:ext cx="7886700" cy="0"/>
          </a:xfrm>
          <a:prstGeom prst="line">
            <a:avLst/>
          </a:prstGeom>
          <a:ln w="28575">
            <a:solidFill>
              <a:srgbClr val="66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6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681CA3F-9958-454D-8C6A-9BE20DC18D02}"/>
              </a:ext>
            </a:extLst>
          </p:cNvPr>
          <p:cNvCxnSpPr>
            <a:cxnSpLocks/>
          </p:cNvCxnSpPr>
          <p:nvPr userDrawn="1"/>
        </p:nvCxnSpPr>
        <p:spPr>
          <a:xfrm>
            <a:off x="628650" y="1383228"/>
            <a:ext cx="7886700" cy="0"/>
          </a:xfrm>
          <a:prstGeom prst="line">
            <a:avLst/>
          </a:prstGeom>
          <a:ln w="28575">
            <a:solidFill>
              <a:srgbClr val="66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0360B80-A6A0-4E9A-9066-CEBDF3710E89}"/>
              </a:ext>
            </a:extLst>
          </p:cNvPr>
          <p:cNvCxnSpPr>
            <a:cxnSpLocks/>
          </p:cNvCxnSpPr>
          <p:nvPr userDrawn="1"/>
        </p:nvCxnSpPr>
        <p:spPr>
          <a:xfrm>
            <a:off x="628650" y="1383228"/>
            <a:ext cx="7886700" cy="0"/>
          </a:xfrm>
          <a:prstGeom prst="line">
            <a:avLst/>
          </a:prstGeom>
          <a:ln w="28575">
            <a:solidFill>
              <a:srgbClr val="66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41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1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8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0213DE1-3BF7-448F-A0C4-7E8A5DF6AD5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2B397-40CA-43A7-912A-16FE15C1F9B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3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76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D218E6E-F157-466E-A81E-4376B3C63B6E}"/>
              </a:ext>
            </a:extLst>
          </p:cNvPr>
          <p:cNvSpPr/>
          <p:nvPr userDrawn="1"/>
        </p:nvSpPr>
        <p:spPr>
          <a:xfrm>
            <a:off x="0" y="6656173"/>
            <a:ext cx="9144000" cy="201827"/>
          </a:xfrm>
          <a:prstGeom prst="rect">
            <a:avLst/>
          </a:prstGeom>
          <a:solidFill>
            <a:srgbClr val="66663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DC6D8B-F576-4900-B752-0ED31288FAC0}"/>
              </a:ext>
            </a:extLst>
          </p:cNvPr>
          <p:cNvSpPr/>
          <p:nvPr userDrawn="1"/>
        </p:nvSpPr>
        <p:spPr>
          <a:xfrm>
            <a:off x="0" y="-5082"/>
            <a:ext cx="9144000" cy="62747"/>
          </a:xfrm>
          <a:prstGeom prst="rect">
            <a:avLst/>
          </a:prstGeom>
          <a:solidFill>
            <a:srgbClr val="66663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7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DBF01-6E92-4944-9DF7-1347B6163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Using Copernicus Atmosphere Monitoring Services To Map Natural Areas At Risk Due To Poor Air Quality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45316E-674C-43D4-88A8-0945AACE5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37947"/>
          </a:xfrm>
        </p:spPr>
        <p:txBody>
          <a:bodyPr/>
          <a:lstStyle/>
          <a:p>
            <a:r>
              <a:rPr lang="en-US" dirty="0"/>
              <a:t>COPERNICUS UPTAKE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C6DDD4-5F5C-4E98-BD2C-33F41D6B47EB}"/>
              </a:ext>
            </a:extLst>
          </p:cNvPr>
          <p:cNvSpPr txBox="1"/>
          <p:nvPr/>
        </p:nvSpPr>
        <p:spPr>
          <a:xfrm>
            <a:off x="685799" y="4347556"/>
            <a:ext cx="7926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PhD in Environmental and Infrastructure Engineering</a:t>
            </a:r>
          </a:p>
          <a:p>
            <a:endParaRPr lang="en-US" dirty="0"/>
          </a:p>
          <a:p>
            <a:r>
              <a:rPr lang="en-US" dirty="0"/>
              <a:t>PhD candidate: </a:t>
            </a:r>
            <a:r>
              <a:rPr lang="en-US"/>
              <a:t>Andrea Piccoli - 948693</a:t>
            </a:r>
            <a:endParaRPr lang="en-US" dirty="0"/>
          </a:p>
          <a:p>
            <a:r>
              <a:rPr lang="en-US" dirty="0"/>
              <a:t>Supervisor/Tutor: Professor Giovanni Lonati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EC1045-F57B-4816-9A0B-1E49A745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03" y="4662526"/>
            <a:ext cx="2823497" cy="8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94613D-0CA4-461D-B008-ED86D200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31"/>
            <a:ext cx="7886700" cy="1325563"/>
          </a:xfrm>
        </p:spPr>
        <p:txBody>
          <a:bodyPr/>
          <a:lstStyle/>
          <a:p>
            <a:r>
              <a:rPr lang="en-US" dirty="0"/>
              <a:t>O3 Forests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8868C9F0-D60D-4E14-B852-958BE02B3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0360"/>
            <a:ext cx="7702742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9178A6C3-9044-4B71-AF2E-9B184365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Scena di foresta con riempimento a tinta unita">
            <a:extLst>
              <a:ext uri="{FF2B5EF4-FFF2-40B4-BE49-F238E27FC236}">
                <a16:creationId xmlns:a16="http://schemas.microsoft.com/office/drawing/2014/main" id="{2BD0B95C-94AB-472D-BE1A-7BCE35525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6799" y="47117"/>
            <a:ext cx="542702" cy="5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3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EDD55-354E-4A3C-8F3E-8A69ADB8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2"/>
            <a:ext cx="7886700" cy="1325563"/>
          </a:xfrm>
        </p:spPr>
        <p:txBody>
          <a:bodyPr/>
          <a:lstStyle/>
          <a:p>
            <a:r>
              <a:rPr lang="en-US" dirty="0"/>
              <a:t>O3 Vegetation (excl. forests)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207C0618-5FBD-43F2-94F6-1442BBA8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59128"/>
            <a:ext cx="7655068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691E6159-4C77-48FD-8DA0-76946E14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Colture con riempimento a tinta unita">
            <a:extLst>
              <a:ext uri="{FF2B5EF4-FFF2-40B4-BE49-F238E27FC236}">
                <a16:creationId xmlns:a16="http://schemas.microsoft.com/office/drawing/2014/main" id="{9868AB12-FF42-4562-B14C-3ED46E94E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505" y="72950"/>
            <a:ext cx="448887" cy="4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D55A-3B4F-48F0-B006-3A5D97F2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261"/>
            <a:ext cx="7886700" cy="1325563"/>
          </a:xfrm>
        </p:spPr>
        <p:txBody>
          <a:bodyPr/>
          <a:lstStyle/>
          <a:p>
            <a:r>
              <a:rPr lang="en-US" dirty="0"/>
              <a:t>O3 (Semi-)natural vegetation</a:t>
            </a:r>
          </a:p>
        </p:txBody>
      </p:sp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9E32A565-4AC3-4287-9FBC-D2AB2B7D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6739"/>
            <a:ext cx="7702742" cy="5400000"/>
          </a:xfrm>
          <a:prstGeom prst="rect">
            <a:avLst/>
          </a:prstGeo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38AE417F-4468-4642-B0D5-7AD1BADDA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Agricoltura con riempimento a tinta unita">
            <a:extLst>
              <a:ext uri="{FF2B5EF4-FFF2-40B4-BE49-F238E27FC236}">
                <a16:creationId xmlns:a16="http://schemas.microsoft.com/office/drawing/2014/main" id="{2A744FB3-F943-42AF-B332-F30A7CAB8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3078" y="76915"/>
            <a:ext cx="453235" cy="4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9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E4CB07-51F9-475A-AFBD-9FE01E4B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5744"/>
            <a:ext cx="7886700" cy="1325563"/>
          </a:xfrm>
        </p:spPr>
        <p:txBody>
          <a:bodyPr/>
          <a:lstStyle/>
          <a:p>
            <a:r>
              <a:rPr lang="en-US" dirty="0"/>
              <a:t>O3 Agricultural crops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850646CE-268C-4BD1-9788-CB03929BC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9" y="1268673"/>
            <a:ext cx="7702742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BD3C1338-452C-453F-B8CA-EFC9A8A54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Colture con riempimento a tinta unita">
            <a:extLst>
              <a:ext uri="{FF2B5EF4-FFF2-40B4-BE49-F238E27FC236}">
                <a16:creationId xmlns:a16="http://schemas.microsoft.com/office/drawing/2014/main" id="{F39B6902-DA17-41EB-A4C2-A5B4699BA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505" y="72950"/>
            <a:ext cx="448887" cy="4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8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29ECB-FDAA-4121-869B-0D0B48B2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933"/>
            <a:ext cx="7886700" cy="1325563"/>
          </a:xfrm>
        </p:spPr>
        <p:txBody>
          <a:bodyPr/>
          <a:lstStyle/>
          <a:p>
            <a:r>
              <a:rPr lang="en-US" dirty="0"/>
              <a:t>O3 Agricultural crops (UE limit)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9C17C01A-4158-41D3-8E48-8E9B61684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7" y="1351799"/>
            <a:ext cx="7702742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D8A1B2F7-369A-4C82-BD4F-D28ABC75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Colture con riempimento a tinta unita">
            <a:extLst>
              <a:ext uri="{FF2B5EF4-FFF2-40B4-BE49-F238E27FC236}">
                <a16:creationId xmlns:a16="http://schemas.microsoft.com/office/drawing/2014/main" id="{EBDC1AD7-9AA9-4A98-92C4-C35B227AD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505" y="72950"/>
            <a:ext cx="448887" cy="4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6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34E1BC-252D-4CAF-B80B-5B77FE49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O3 Horticultural crops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91D7CC99-DEDE-49F1-82F8-CAF92E7CB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28905"/>
            <a:ext cx="7702742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F55D2A4E-2538-4EF0-AC96-2964632AE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6" name="Elemento grafico 5" descr="Uva con riempimento a tinta unita">
            <a:extLst>
              <a:ext uri="{FF2B5EF4-FFF2-40B4-BE49-F238E27FC236}">
                <a16:creationId xmlns:a16="http://schemas.microsoft.com/office/drawing/2014/main" id="{BA4B4874-3C6A-429B-805E-122E05674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913" y="72950"/>
            <a:ext cx="498550" cy="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4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E0853-F9BD-4ED7-895E-6BF333DF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4A60B6C3-067B-4B2F-B2A2-961584D6C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856634"/>
              </p:ext>
            </p:extLst>
          </p:nvPr>
        </p:nvGraphicFramePr>
        <p:xfrm>
          <a:off x="1041479" y="1690689"/>
          <a:ext cx="7061039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21476">
                  <a:extLst>
                    <a:ext uri="{9D8B030D-6E8A-4147-A177-3AD203B41FA5}">
                      <a16:colId xmlns:a16="http://schemas.microsoft.com/office/drawing/2014/main" val="2333104333"/>
                    </a:ext>
                  </a:extLst>
                </a:gridCol>
                <a:gridCol w="1514412">
                  <a:extLst>
                    <a:ext uri="{9D8B030D-6E8A-4147-A177-3AD203B41FA5}">
                      <a16:colId xmlns:a16="http://schemas.microsoft.com/office/drawing/2014/main" val="4011145635"/>
                    </a:ext>
                  </a:extLst>
                </a:gridCol>
                <a:gridCol w="1600581">
                  <a:extLst>
                    <a:ext uri="{9D8B030D-6E8A-4147-A177-3AD203B41FA5}">
                      <a16:colId xmlns:a16="http://schemas.microsoft.com/office/drawing/2014/main" val="2865368186"/>
                    </a:ext>
                  </a:extLst>
                </a:gridCol>
                <a:gridCol w="994156">
                  <a:extLst>
                    <a:ext uri="{9D8B030D-6E8A-4147-A177-3AD203B41FA5}">
                      <a16:colId xmlns:a16="http://schemas.microsoft.com/office/drawing/2014/main" val="1437567698"/>
                    </a:ext>
                  </a:extLst>
                </a:gridCol>
                <a:gridCol w="1530414">
                  <a:extLst>
                    <a:ext uri="{9D8B030D-6E8A-4147-A177-3AD203B41FA5}">
                      <a16:colId xmlns:a16="http://schemas.microsoft.com/office/drawing/2014/main" val="97553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</a:rPr>
                        <a:t>FOREST TYPES</a:t>
                      </a:r>
                      <a:endParaRPr lang="it-IT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</a:rPr>
                        <a:t>TOTAL AREA [km^2]</a:t>
                      </a:r>
                      <a:endParaRPr lang="it-IT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</a:rPr>
                        <a:t>AREA &gt; LIMIT [km^2]</a:t>
                      </a:r>
                      <a:endParaRPr lang="it-IT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</a:rPr>
                        <a:t>% RISK AREA</a:t>
                      </a:r>
                      <a:endParaRPr lang="it-IT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</a:rPr>
                        <a:t>% AREA CAMS DATA</a:t>
                      </a:r>
                      <a:endParaRPr lang="it-IT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761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BROAD-LEAVED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586780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405690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69.14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99.43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786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>
                          <a:solidFill>
                            <a:schemeClr val="dk1"/>
                          </a:solidFill>
                        </a:rPr>
                        <a:t>CONIFEROUS</a:t>
                      </a:r>
                      <a:endParaRPr lang="it-IT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817435.6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401732.2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49.15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>
                          <a:solidFill>
                            <a:schemeClr val="dk1"/>
                          </a:solidFill>
                        </a:rPr>
                        <a:t>99.87</a:t>
                      </a:r>
                      <a:endParaRPr lang="it-IT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950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MIXED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310653.4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157425.8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50.68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99.95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849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>
                          <a:solidFill>
                            <a:schemeClr val="dk1"/>
                          </a:solidFill>
                        </a:rPr>
                        <a:t>ALL</a:t>
                      </a:r>
                      <a:endParaRPr lang="it-IT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>
                          <a:solidFill>
                            <a:schemeClr val="dk1"/>
                          </a:solidFill>
                        </a:rPr>
                        <a:t>1714869</a:t>
                      </a:r>
                      <a:endParaRPr lang="it-IT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964847.9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56.26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kern="1200" dirty="0">
                          <a:solidFill>
                            <a:schemeClr val="dk1"/>
                          </a:solidFill>
                        </a:rPr>
                        <a:t>99.73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2837213"/>
                  </a:ext>
                </a:extLst>
              </a:tr>
            </a:tbl>
          </a:graphicData>
        </a:graphic>
      </p:graphicFrame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134EBED-2504-4441-AC92-D138437FE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58770"/>
              </p:ext>
            </p:extLst>
          </p:nvPr>
        </p:nvGraphicFramePr>
        <p:xfrm>
          <a:off x="119537" y="3949006"/>
          <a:ext cx="8904925" cy="21310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58265">
                  <a:extLst>
                    <a:ext uri="{9D8B030D-6E8A-4147-A177-3AD203B41FA5}">
                      <a16:colId xmlns:a16="http://schemas.microsoft.com/office/drawing/2014/main" val="163400077"/>
                    </a:ext>
                  </a:extLst>
                </a:gridCol>
                <a:gridCol w="791528">
                  <a:extLst>
                    <a:ext uri="{9D8B030D-6E8A-4147-A177-3AD203B41FA5}">
                      <a16:colId xmlns:a16="http://schemas.microsoft.com/office/drawing/2014/main" val="3854068931"/>
                    </a:ext>
                  </a:extLst>
                </a:gridCol>
                <a:gridCol w="867728">
                  <a:extLst>
                    <a:ext uri="{9D8B030D-6E8A-4147-A177-3AD203B41FA5}">
                      <a16:colId xmlns:a16="http://schemas.microsoft.com/office/drawing/2014/main" val="3184029035"/>
                    </a:ext>
                  </a:extLst>
                </a:gridCol>
                <a:gridCol w="897890">
                  <a:extLst>
                    <a:ext uri="{9D8B030D-6E8A-4147-A177-3AD203B41FA5}">
                      <a16:colId xmlns:a16="http://schemas.microsoft.com/office/drawing/2014/main" val="3116320040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988970672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71001475"/>
                    </a:ext>
                  </a:extLst>
                </a:gridCol>
                <a:gridCol w="997903">
                  <a:extLst>
                    <a:ext uri="{9D8B030D-6E8A-4147-A177-3AD203B41FA5}">
                      <a16:colId xmlns:a16="http://schemas.microsoft.com/office/drawing/2014/main" val="2434342406"/>
                    </a:ext>
                  </a:extLst>
                </a:gridCol>
                <a:gridCol w="1020128">
                  <a:extLst>
                    <a:ext uri="{9D8B030D-6E8A-4147-A177-3AD203B41FA5}">
                      <a16:colId xmlns:a16="http://schemas.microsoft.com/office/drawing/2014/main" val="2936103574"/>
                    </a:ext>
                  </a:extLst>
                </a:gridCol>
                <a:gridCol w="1083628">
                  <a:extLst>
                    <a:ext uri="{9D8B030D-6E8A-4147-A177-3AD203B41FA5}">
                      <a16:colId xmlns:a16="http://schemas.microsoft.com/office/drawing/2014/main" val="4219940897"/>
                    </a:ext>
                  </a:extLst>
                </a:gridCol>
              </a:tblGrid>
              <a:tr h="63731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VEGETATION 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&gt; LT LIMIT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&gt; UE LIMIT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&gt; UN LIMIT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RISK AREA LT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RISK AREA 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RISK AREA UN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AREA CAMS DATA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577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2320281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1817537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301606.6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473253.4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234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HORTICOLTURE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139856.7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131859.2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72677.49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86173.31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189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VEGETATION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1162140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583519.2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127160.6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178844.6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299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3622278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2532915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501444.7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738271.3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8603358"/>
                  </a:ext>
                </a:extLst>
              </a:tr>
            </a:tbl>
          </a:graphicData>
        </a:graphic>
      </p:graphicFrame>
      <p:pic>
        <p:nvPicPr>
          <p:cNvPr id="8" name="Elemento grafico 7" descr="Diagramma di Gantt con riempimento a tinta unita">
            <a:extLst>
              <a:ext uri="{FF2B5EF4-FFF2-40B4-BE49-F238E27FC236}">
                <a16:creationId xmlns:a16="http://schemas.microsoft.com/office/drawing/2014/main" id="{E02E8DC9-C0BD-4D5C-8018-1A9B8F3C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3335E-EE6D-4468-BC1F-34F731AF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575"/>
            <a:ext cx="7886700" cy="1325563"/>
          </a:xfrm>
        </p:spPr>
        <p:txBody>
          <a:bodyPr/>
          <a:lstStyle/>
          <a:p>
            <a:r>
              <a:rPr lang="en-US" dirty="0"/>
              <a:t>NDVI</a:t>
            </a:r>
          </a:p>
        </p:txBody>
      </p:sp>
      <p:pic>
        <p:nvPicPr>
          <p:cNvPr id="7" name="Segnaposto contenuto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BA4608C3-D28F-4F09-96D1-AAA09333E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92" y="2725404"/>
            <a:ext cx="5795344" cy="4043021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373ED4-435C-4587-ADA0-E1F28B299E3B}"/>
              </a:ext>
            </a:extLst>
          </p:cNvPr>
          <p:cNvSpPr txBox="1"/>
          <p:nvPr/>
        </p:nvSpPr>
        <p:spPr>
          <a:xfrm>
            <a:off x="748146" y="1371709"/>
            <a:ext cx="74565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1.5x1.5km</a:t>
            </a:r>
            <a:r>
              <a:rPr lang="en-US" baseline="30000" dirty="0"/>
              <a:t>2 </a:t>
            </a:r>
            <a:r>
              <a:rPr lang="en-US" dirty="0"/>
              <a:t>sample area in broad-leaved forest, one exceeding the AOT40 limit (12431 ppb/h) and the other below the limit (2425 ppb/h)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Fagus (beech) is the dominant species for both sample areas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(Brus, D.J., G.M. </a:t>
            </a:r>
            <a:r>
              <a:rPr lang="en-US" sz="1200" dirty="0" err="1"/>
              <a:t>Hengeveld</a:t>
            </a:r>
            <a:r>
              <a:rPr lang="en-US" sz="1200" dirty="0"/>
              <a:t>, D.J.J. </a:t>
            </a:r>
            <a:r>
              <a:rPr lang="en-US" sz="1200" dirty="0" err="1"/>
              <a:t>Walvoort</a:t>
            </a:r>
            <a:r>
              <a:rPr lang="en-US" sz="1200" dirty="0"/>
              <a:t>, P.W. </a:t>
            </a:r>
            <a:r>
              <a:rPr lang="en-US" sz="1200" dirty="0" err="1"/>
              <a:t>Goedhart</a:t>
            </a:r>
            <a:r>
              <a:rPr lang="en-US" sz="1200" dirty="0"/>
              <a:t>, A.H. </a:t>
            </a:r>
            <a:r>
              <a:rPr lang="en-US" sz="1200" dirty="0" err="1"/>
              <a:t>Heidema</a:t>
            </a:r>
            <a:r>
              <a:rPr lang="en-US" sz="1200" dirty="0"/>
              <a:t>, G.J. </a:t>
            </a:r>
            <a:r>
              <a:rPr lang="en-US" sz="1200" dirty="0" err="1"/>
              <a:t>Nabuurs</a:t>
            </a:r>
            <a:r>
              <a:rPr lang="en-US" sz="1200" dirty="0"/>
              <a:t>, K. </a:t>
            </a:r>
            <a:r>
              <a:rPr lang="en-US" sz="1200" dirty="0" err="1"/>
              <a:t>Gunia</a:t>
            </a:r>
            <a:r>
              <a:rPr lang="en-US" sz="1200" dirty="0"/>
              <a:t>, 2011. Statistical mapping of tree species over Europe. European Journal of Forest Research 131 (1): 145–157.)</a:t>
            </a:r>
          </a:p>
        </p:txBody>
      </p:sp>
      <p:pic>
        <p:nvPicPr>
          <p:cNvPr id="10" name="Elemento grafico 9" descr="Satellite con riempimento a tinta unita">
            <a:extLst>
              <a:ext uri="{FF2B5EF4-FFF2-40B4-BE49-F238E27FC236}">
                <a16:creationId xmlns:a16="http://schemas.microsoft.com/office/drawing/2014/main" id="{E99738C3-520C-430D-9A88-DF2F1DF3A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172702"/>
            <a:ext cx="914400" cy="91440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F2C448B-76C2-4A3F-97DA-04B7C34C54F2}"/>
              </a:ext>
            </a:extLst>
          </p:cNvPr>
          <p:cNvCxnSpPr/>
          <p:nvPr/>
        </p:nvCxnSpPr>
        <p:spPr>
          <a:xfrm>
            <a:off x="5163671" y="3630706"/>
            <a:ext cx="1640541" cy="2061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987EB7-DFC7-4D4F-A637-13F9A1672E79}"/>
              </a:ext>
            </a:extLst>
          </p:cNvPr>
          <p:cNvSpPr txBox="1"/>
          <p:nvPr/>
        </p:nvSpPr>
        <p:spPr>
          <a:xfrm>
            <a:off x="5667324" y="3733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~50 km</a:t>
            </a:r>
          </a:p>
        </p:txBody>
      </p:sp>
    </p:spTree>
    <p:extLst>
      <p:ext uri="{BB962C8B-B14F-4D97-AF65-F5344CB8AC3E}">
        <p14:creationId xmlns:p14="http://schemas.microsoft.com/office/powerpoint/2010/main" val="270870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E2552-73DA-497B-A18D-4947D0D1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FCF41-F221-4D54-9054-16149C67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8178"/>
            <a:ext cx="7886700" cy="4351338"/>
          </a:xfrm>
        </p:spPr>
        <p:txBody>
          <a:bodyPr/>
          <a:lstStyle/>
          <a:p>
            <a:r>
              <a:rPr lang="en-US" dirty="0"/>
              <a:t>NDVI values from the Sentinel 2 (L2A) dataset using the Sentinel Hub EO Browser</a:t>
            </a:r>
          </a:p>
          <a:p>
            <a:r>
              <a:rPr lang="en-US" dirty="0"/>
              <a:t>The two shapefiles were uploaded and the download for the mean NDVI value was achieved using the Statistical Info/Feature Info service chart </a:t>
            </a:r>
          </a:p>
          <a:p>
            <a:r>
              <a:rPr lang="en-US" dirty="0"/>
              <a:t>Maximum cloud cover value set to 10%</a:t>
            </a:r>
          </a:p>
          <a:p>
            <a:r>
              <a:rPr lang="en-US" dirty="0"/>
              <a:t>Years selected 2020-2016</a:t>
            </a:r>
          </a:p>
        </p:txBody>
      </p:sp>
      <p:pic>
        <p:nvPicPr>
          <p:cNvPr id="4" name="Elemento grafico 3" descr="Satellite con riempimento a tinta unita">
            <a:extLst>
              <a:ext uri="{FF2B5EF4-FFF2-40B4-BE49-F238E27FC236}">
                <a16:creationId xmlns:a16="http://schemas.microsoft.com/office/drawing/2014/main" id="{15016623-258F-4FF4-B85E-D6DE9F70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8150" y="172702"/>
            <a:ext cx="914400" cy="914400"/>
          </a:xfrm>
          <a:prstGeom prst="rect">
            <a:avLst/>
          </a:prstGeom>
        </p:spPr>
      </p:pic>
      <p:pic>
        <p:nvPicPr>
          <p:cNvPr id="6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5994D71A-87C2-4739-89B6-4FFB2097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4" y="4645743"/>
            <a:ext cx="3776196" cy="17865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DDA5B66-15A7-4C37-BB16-31AD78AA4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4" y="4643981"/>
            <a:ext cx="3776196" cy="17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7C932-5A77-4430-AB26-5B56F0A7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FCC0D7-88FD-43D6-9C54-624FB73CF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327839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Check if any significant difference is found between the two samples in growth season</a:t>
            </a:r>
          </a:p>
          <a:p>
            <a:r>
              <a:rPr lang="en-US" sz="2400" dirty="0"/>
              <a:t>2019 average NDVI:</a:t>
            </a:r>
            <a:br>
              <a:rPr lang="en-US" sz="2400" dirty="0"/>
            </a:br>
            <a:r>
              <a:rPr lang="en-US" sz="2400" dirty="0"/>
              <a:t>Above limit: 0.829 </a:t>
            </a:r>
            <a:br>
              <a:rPr lang="en-US" sz="2400" dirty="0"/>
            </a:br>
            <a:r>
              <a:rPr lang="en-US" sz="2400" dirty="0"/>
              <a:t>Below limit: 0.837</a:t>
            </a:r>
          </a:p>
          <a:p>
            <a:r>
              <a:rPr lang="en-US" sz="2400" dirty="0"/>
              <a:t>Kruskal-Wallis test</a:t>
            </a:r>
            <a:br>
              <a:rPr lang="en-US" sz="2400" dirty="0"/>
            </a:br>
            <a:r>
              <a:rPr lang="en-US" sz="2400" dirty="0"/>
              <a:t>p-value = 0.667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D791BFB-1383-4CE0-865C-52230E91E4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058194"/>
            <a:ext cx="3886200" cy="388620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2D127C-5D2B-4473-B7F4-94C098775DB0}"/>
              </a:ext>
            </a:extLst>
          </p:cNvPr>
          <p:cNvSpPr txBox="1"/>
          <p:nvPr/>
        </p:nvSpPr>
        <p:spPr>
          <a:xfrm>
            <a:off x="628650" y="4945042"/>
            <a:ext cx="3886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 Nova" panose="020B0504020202020204" pitchFamily="34" charset="0"/>
              </a:rPr>
              <a:t>NO SIGNIFICANT DIFFERENCE BETWEEN SAMPLES!!</a:t>
            </a:r>
          </a:p>
        </p:txBody>
      </p:sp>
      <p:pic>
        <p:nvPicPr>
          <p:cNvPr id="8" name="Elemento grafico 7" descr="Satellite con riempimento a tinta unita">
            <a:extLst>
              <a:ext uri="{FF2B5EF4-FFF2-40B4-BE49-F238E27FC236}">
                <a16:creationId xmlns:a16="http://schemas.microsoft.com/office/drawing/2014/main" id="{76A87EB3-3992-4D19-A17C-645BC93D7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172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9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BDBBC-C34D-4492-80FB-0B42286A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BD07DD-7077-42A9-B731-48ED5851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CAMS ensemble model output concentrations for NO, NO2, SO2, O3</a:t>
            </a:r>
          </a:p>
          <a:p>
            <a:r>
              <a:rPr lang="en-US" dirty="0"/>
              <a:t>Compute AQ indicators Maps</a:t>
            </a:r>
          </a:p>
          <a:p>
            <a:r>
              <a:rPr lang="en-US" dirty="0"/>
              <a:t>Create AQ limits exceedance maps</a:t>
            </a:r>
          </a:p>
          <a:p>
            <a:r>
              <a:rPr lang="en-US" dirty="0"/>
              <a:t>Match exceedance areas and Corine Land Cover Map </a:t>
            </a:r>
          </a:p>
          <a:p>
            <a:r>
              <a:rPr lang="en-US" dirty="0"/>
              <a:t>Check NDVI for similar forest areas but differently subjected to air pollution</a:t>
            </a:r>
          </a:p>
        </p:txBody>
      </p:sp>
      <p:pic>
        <p:nvPicPr>
          <p:cNvPr id="5" name="Elemento grafico 4" descr="Testa con ingranaggi con riempimento a tinta unita">
            <a:extLst>
              <a:ext uri="{FF2B5EF4-FFF2-40B4-BE49-F238E27FC236}">
                <a16:creationId xmlns:a16="http://schemas.microsoft.com/office/drawing/2014/main" id="{0B39D66D-E0E4-48D5-B302-A04C2745D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1135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5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84E64B-5FCD-485A-BA78-5439B87F4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12389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"/>
    </mc:Choice>
    <mc:Fallback>
      <p:transition spd="slow" advTm="34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469B9C-3AEC-421E-BFEF-89D5CB9D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8"/>
            <a:ext cx="7886700" cy="1325563"/>
          </a:xfrm>
        </p:spPr>
        <p:txBody>
          <a:bodyPr/>
          <a:lstStyle/>
          <a:p>
            <a:r>
              <a:rPr lang="en-US" dirty="0"/>
              <a:t>CAMS download and 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E017A-9302-478C-92E5-F485C91A9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321" y="1940813"/>
            <a:ext cx="61711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CAMS API to download the model ensemble concentration (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Climate Data Operators (CDO) to compute indicators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 for the conversion from </a:t>
            </a:r>
            <a:r>
              <a:rPr lang="en-US" dirty="0" err="1"/>
              <a:t>netCDF</a:t>
            </a:r>
            <a:r>
              <a:rPr lang="en-US" dirty="0"/>
              <a:t> to </a:t>
            </a:r>
            <a:r>
              <a:rPr lang="en-US" dirty="0" err="1"/>
              <a:t>geoTiff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QGIS for mapping exceedance areas and QGIS+R to compute the total area at risk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Elemento grafico 5" descr="Design dei livelli con riempimento a tinta unita">
            <a:extLst>
              <a:ext uri="{FF2B5EF4-FFF2-40B4-BE49-F238E27FC236}">
                <a16:creationId xmlns:a16="http://schemas.microsoft.com/office/drawing/2014/main" id="{09ED4607-BF99-4F1C-A848-4CBDBDBF7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899" y="4062131"/>
            <a:ext cx="914400" cy="914400"/>
          </a:xfrm>
          <a:prstGeom prst="rect">
            <a:avLst/>
          </a:prstGeom>
        </p:spPr>
      </p:pic>
      <p:pic>
        <p:nvPicPr>
          <p:cNvPr id="8" name="Elemento grafico 7" descr="Database con riempimento a tinta unita">
            <a:extLst>
              <a:ext uri="{FF2B5EF4-FFF2-40B4-BE49-F238E27FC236}">
                <a16:creationId xmlns:a16="http://schemas.microsoft.com/office/drawing/2014/main" id="{FA9CBF82-3F1C-4082-92B8-834796CC2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18" y="1732995"/>
            <a:ext cx="914400" cy="914400"/>
          </a:xfrm>
          <a:prstGeom prst="rect">
            <a:avLst/>
          </a:prstGeom>
        </p:spPr>
      </p:pic>
      <p:pic>
        <p:nvPicPr>
          <p:cNvPr id="10" name="Elemento grafico 9" descr="Ingranaggi con riempimento a tinta unita">
            <a:extLst>
              <a:ext uri="{FF2B5EF4-FFF2-40B4-BE49-F238E27FC236}">
                <a16:creationId xmlns:a16="http://schemas.microsoft.com/office/drawing/2014/main" id="{8F81A3A4-6254-43C4-A422-B72F32CCB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66" y="2932327"/>
            <a:ext cx="914400" cy="914400"/>
          </a:xfrm>
          <a:prstGeom prst="rect">
            <a:avLst/>
          </a:prstGeom>
        </p:spPr>
      </p:pic>
      <p:pic>
        <p:nvPicPr>
          <p:cNvPr id="13" name="Elemento grafico 12" descr="Ingranaggi con riempimento a tinta unita">
            <a:extLst>
              <a:ext uri="{FF2B5EF4-FFF2-40B4-BE49-F238E27FC236}">
                <a16:creationId xmlns:a16="http://schemas.microsoft.com/office/drawing/2014/main" id="{B58A1D49-EA09-4A72-97CC-2AC8DD27D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533" y="2992417"/>
            <a:ext cx="914400" cy="914400"/>
          </a:xfrm>
          <a:prstGeom prst="rect">
            <a:avLst/>
          </a:prstGeom>
        </p:spPr>
      </p:pic>
      <p:pic>
        <p:nvPicPr>
          <p:cNvPr id="14" name="Elemento grafico 13" descr="Database con riempimento a tinta unita">
            <a:extLst>
              <a:ext uri="{FF2B5EF4-FFF2-40B4-BE49-F238E27FC236}">
                <a16:creationId xmlns:a16="http://schemas.microsoft.com/office/drawing/2014/main" id="{CB4FA147-5AEC-42DF-ADA4-FCDED5FA2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3034" y="1922703"/>
            <a:ext cx="914400" cy="914400"/>
          </a:xfrm>
          <a:prstGeom prst="rect">
            <a:avLst/>
          </a:prstGeom>
        </p:spPr>
      </p:pic>
      <p:pic>
        <p:nvPicPr>
          <p:cNvPr id="16" name="Elemento grafico 15" descr="Freccia GIÙ con riempimento a tinta unita">
            <a:extLst>
              <a:ext uri="{FF2B5EF4-FFF2-40B4-BE49-F238E27FC236}">
                <a16:creationId xmlns:a16="http://schemas.microsoft.com/office/drawing/2014/main" id="{E1D542EC-87B1-45A1-B602-B088452903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309" y="2640861"/>
            <a:ext cx="619151" cy="619151"/>
          </a:xfrm>
          <a:prstGeom prst="rect">
            <a:avLst/>
          </a:prstGeom>
        </p:spPr>
      </p:pic>
      <p:pic>
        <p:nvPicPr>
          <p:cNvPr id="17" name="Elemento grafico 16" descr="Freccia GIÙ con riempimento a tinta unita">
            <a:extLst>
              <a:ext uri="{FF2B5EF4-FFF2-40B4-BE49-F238E27FC236}">
                <a16:creationId xmlns:a16="http://schemas.microsoft.com/office/drawing/2014/main" id="{9B475F16-EE9F-40E7-9BE5-68FB240D9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309" y="3770665"/>
            <a:ext cx="619151" cy="619151"/>
          </a:xfrm>
          <a:prstGeom prst="rect">
            <a:avLst/>
          </a:prstGeom>
        </p:spPr>
      </p:pic>
      <p:pic>
        <p:nvPicPr>
          <p:cNvPr id="18" name="Elemento grafico 17" descr="Freccia GIÙ con riempimento a tinta unita">
            <a:extLst>
              <a:ext uri="{FF2B5EF4-FFF2-40B4-BE49-F238E27FC236}">
                <a16:creationId xmlns:a16="http://schemas.microsoft.com/office/drawing/2014/main" id="{E43A4AB4-EBB3-4E0E-B44F-B7D93568F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308" y="4721832"/>
            <a:ext cx="619151" cy="619151"/>
          </a:xfrm>
          <a:prstGeom prst="rect">
            <a:avLst/>
          </a:prstGeom>
        </p:spPr>
      </p:pic>
      <p:pic>
        <p:nvPicPr>
          <p:cNvPr id="20" name="Elemento grafico 19" descr="Mappa topografica contorno">
            <a:extLst>
              <a:ext uri="{FF2B5EF4-FFF2-40B4-BE49-F238E27FC236}">
                <a16:creationId xmlns:a16="http://schemas.microsoft.com/office/drawing/2014/main" id="{0E3F553F-C90D-4A3D-9F12-A3BA454CF1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9815" y="5202943"/>
            <a:ext cx="914400" cy="914400"/>
          </a:xfrm>
          <a:prstGeom prst="rect">
            <a:avLst/>
          </a:prstGeom>
        </p:spPr>
      </p:pic>
      <p:pic>
        <p:nvPicPr>
          <p:cNvPr id="22" name="Elemento grafico 21" descr="Europa con riempimento a tinta unita">
            <a:extLst>
              <a:ext uri="{FF2B5EF4-FFF2-40B4-BE49-F238E27FC236}">
                <a16:creationId xmlns:a16="http://schemas.microsoft.com/office/drawing/2014/main" id="{0CE93757-0D60-4373-8E98-C86C32B595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6357" y="4883783"/>
            <a:ext cx="914400" cy="914400"/>
          </a:xfrm>
          <a:prstGeom prst="rect">
            <a:avLst/>
          </a:prstGeom>
        </p:spPr>
      </p:pic>
      <p:pic>
        <p:nvPicPr>
          <p:cNvPr id="24" name="Elemento grafico 23" descr="Computer con riempimento a tinta unita">
            <a:extLst>
              <a:ext uri="{FF2B5EF4-FFF2-40B4-BE49-F238E27FC236}">
                <a16:creationId xmlns:a16="http://schemas.microsoft.com/office/drawing/2014/main" id="{E6E8C578-F79D-4F76-8EE1-4E77CA9E4B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9600" y="-2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8A1B8-F5EE-4B04-93A7-F85F9BF6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UN and UE critical levels 	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DD2EC989-8E2F-43A1-B4C0-428F404AF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32712"/>
              </p:ext>
            </p:extLst>
          </p:nvPr>
        </p:nvGraphicFramePr>
        <p:xfrm>
          <a:off x="399630" y="1995054"/>
          <a:ext cx="8494367" cy="37541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10831">
                  <a:extLst>
                    <a:ext uri="{9D8B030D-6E8A-4147-A177-3AD203B41FA5}">
                      <a16:colId xmlns:a16="http://schemas.microsoft.com/office/drawing/2014/main" val="2273867581"/>
                    </a:ext>
                  </a:extLst>
                </a:gridCol>
                <a:gridCol w="1955229">
                  <a:extLst>
                    <a:ext uri="{9D8B030D-6E8A-4147-A177-3AD203B41FA5}">
                      <a16:colId xmlns:a16="http://schemas.microsoft.com/office/drawing/2014/main" val="3214704953"/>
                    </a:ext>
                  </a:extLst>
                </a:gridCol>
                <a:gridCol w="1580769">
                  <a:extLst>
                    <a:ext uri="{9D8B030D-6E8A-4147-A177-3AD203B41FA5}">
                      <a16:colId xmlns:a16="http://schemas.microsoft.com/office/drawing/2014/main" val="4004057851"/>
                    </a:ext>
                  </a:extLst>
                </a:gridCol>
                <a:gridCol w="1201166">
                  <a:extLst>
                    <a:ext uri="{9D8B030D-6E8A-4147-A177-3AD203B41FA5}">
                      <a16:colId xmlns:a16="http://schemas.microsoft.com/office/drawing/2014/main" val="3315223243"/>
                    </a:ext>
                  </a:extLst>
                </a:gridCol>
                <a:gridCol w="2446372">
                  <a:extLst>
                    <a:ext uri="{9D8B030D-6E8A-4147-A177-3AD203B41FA5}">
                      <a16:colId xmlns:a16="http://schemas.microsoft.com/office/drawing/2014/main" val="3886145346"/>
                    </a:ext>
                  </a:extLst>
                </a:gridCol>
              </a:tblGrid>
              <a:tr h="355183">
                <a:tc>
                  <a:txBody>
                    <a:bodyPr/>
                    <a:lstStyle/>
                    <a:p>
                      <a:r>
                        <a:rPr lang="en-US" dirty="0"/>
                        <a:t>Pollutant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Vegetation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89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O3 (AOT40)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 [ppbV/h]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Long-term</a:t>
                      </a:r>
                    </a:p>
                    <a:p>
                      <a:r>
                        <a:rPr lang="en-US" dirty="0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May-July (5 year 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3069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Horticultural crops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[ppbV/h]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May-July (5 year 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0604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(excl. forests)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9000 [ppbV/h]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May-July (5 year 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8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5000 [ppbV/h]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April-September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81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[µg m</a:t>
                      </a:r>
                      <a:r>
                        <a:rPr lang="en-US" baseline="30000" dirty="0"/>
                        <a:t>-3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0756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SO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Forest + (Semi-) natural Vegetation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[µg m</a:t>
                      </a:r>
                      <a:r>
                        <a:rPr lang="en-US" baseline="30000" dirty="0"/>
                        <a:t>-3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(for 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Half-year mean (October-March)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054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Agricultural crops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[µg m</a:t>
                      </a:r>
                      <a:r>
                        <a:rPr lang="en-US" baseline="30000" dirty="0"/>
                        <a:t>-3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Half-year mean (October-March)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50259"/>
                  </a:ext>
                </a:extLst>
              </a:tr>
            </a:tbl>
          </a:graphicData>
        </a:graphic>
      </p:graphicFrame>
      <p:pic>
        <p:nvPicPr>
          <p:cNvPr id="8" name="Elemento grafico 7" descr="Pesi irregolari con riempimento a tinta unita">
            <a:extLst>
              <a:ext uri="{FF2B5EF4-FFF2-40B4-BE49-F238E27FC236}">
                <a16:creationId xmlns:a16="http://schemas.microsoft.com/office/drawing/2014/main" id="{D1951ECA-2DAA-4CC1-80EA-F97853570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2717" y="0"/>
            <a:ext cx="914400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48047B-1E10-47F5-A9B3-DB1CA9190961}"/>
              </a:ext>
            </a:extLst>
          </p:cNvPr>
          <p:cNvSpPr txBox="1"/>
          <p:nvPr/>
        </p:nvSpPr>
        <p:spPr>
          <a:xfrm>
            <a:off x="399630" y="6203221"/>
            <a:ext cx="8494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Alonso, R.; et al. III. MAPPING CRITICAL LEVELS FOR VEGETATION; 2017.</a:t>
            </a:r>
            <a:endParaRPr lang="it-I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EEA Air quality in Europe - 2020 report.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506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7AD36E-0068-4744-98D4-E800AA0F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AOT40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2A8E2ED-E8F0-43ED-B52C-BF3AD271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8" y="1641866"/>
            <a:ext cx="7886699" cy="404193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059D82-926E-4022-A663-F9EB56607ABE}"/>
              </a:ext>
            </a:extLst>
          </p:cNvPr>
          <p:cNvSpPr txBox="1"/>
          <p:nvPr/>
        </p:nvSpPr>
        <p:spPr>
          <a:xfrm>
            <a:off x="717176" y="5683799"/>
            <a:ext cx="7575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 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Alonso, R.; et al. III. MAPPING CRITICAL LEVELS FOR VEGETATION; 2017</a:t>
            </a:r>
            <a:endParaRPr lang="en-US" sz="1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9AB188-86C0-4BAC-A7D1-DF817A213A62}"/>
              </a:ext>
            </a:extLst>
          </p:cNvPr>
          <p:cNvSpPr txBox="1"/>
          <p:nvPr/>
        </p:nvSpPr>
        <p:spPr>
          <a:xfrm>
            <a:off x="717176" y="5930020"/>
            <a:ext cx="75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day-time hours were downloaded from CAMS Atmosphere Data Store</a:t>
            </a:r>
          </a:p>
        </p:txBody>
      </p:sp>
    </p:spTree>
    <p:extLst>
      <p:ext uri="{BB962C8B-B14F-4D97-AF65-F5344CB8AC3E}">
        <p14:creationId xmlns:p14="http://schemas.microsoft.com/office/powerpoint/2010/main" val="357437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19"/>
    </mc:Choice>
    <mc:Fallback>
      <p:transition spd="slow" advTm="43219"/>
    </mc:Fallback>
  </mc:AlternateContent>
  <p:extLst>
    <p:ext uri="{3A86A75C-4F4B-4683-9AE1-C65F6400EC91}">
      <p14:laserTraceLst xmlns:p14="http://schemas.microsoft.com/office/powerpoint/2010/main">
        <p14:tracePtLst>
          <p14:tracePt t="7458" x="85725" y="3467100"/>
          <p14:tracePt t="7468" x="347663" y="3636963"/>
          <p14:tracePt t="7482" x="620713" y="3832225"/>
          <p14:tracePt t="7492" x="952500" y="4105275"/>
          <p14:tracePt t="7498" x="1028700" y="4146550"/>
          <p14:tracePt t="7508" x="1343025" y="4376738"/>
          <p14:tracePt t="7518" x="1520825" y="4495800"/>
          <p14:tracePt t="7522" x="1571625" y="4529138"/>
          <p14:tracePt t="7533" x="1819275" y="4716463"/>
          <p14:tracePt t="7538" x="1870075" y="4749800"/>
          <p14:tracePt t="7549" x="2133600" y="4919663"/>
          <p14:tracePt t="7558" x="2293938" y="5005388"/>
          <p14:tracePt t="7565" x="2354263" y="5030788"/>
          <p14:tracePt t="7576" x="2600325" y="5183188"/>
          <p14:tracePt t="7579" x="2660650" y="5218113"/>
          <p14:tracePt t="7588" x="2965450" y="5362575"/>
          <p14:tracePt t="7598" x="3178175" y="5456238"/>
          <p14:tracePt t="7606" x="3271838" y="5481638"/>
          <p14:tracePt t="7616" x="3756025" y="5626100"/>
          <p14:tracePt t="7619" x="3857625" y="5659438"/>
          <p14:tracePt t="7632" x="4341813" y="5846763"/>
          <p14:tracePt t="7638" x="4665663" y="5957888"/>
          <p14:tracePt t="7648" x="4759325" y="5991225"/>
          <p14:tracePt t="7654" x="5116513" y="6135688"/>
          <p14:tracePt t="7658" x="5183188" y="6169025"/>
          <p14:tracePt t="7668" x="5456238" y="6280150"/>
          <p14:tracePt t="7682" x="5591175" y="6338888"/>
          <p14:tracePt t="7684" x="5634038" y="6356350"/>
          <p14:tracePt t="7697" x="5846763" y="6424613"/>
          <p14:tracePt t="7700" x="5889625" y="6432550"/>
          <p14:tracePt t="7713" x="6102350" y="6510338"/>
          <p14:tracePt t="7720" x="6194425" y="6535738"/>
          <p14:tracePt t="7724" x="6237288" y="6551613"/>
          <p14:tracePt t="7734" x="6373813" y="6594475"/>
          <p14:tracePt t="7742" x="6391275" y="6594475"/>
          <p14:tracePt t="7750" x="6457950" y="6627813"/>
          <p14:tracePt t="7764" x="6492875" y="6627813"/>
          <p14:tracePt t="7774" x="6518275" y="6627813"/>
          <p14:tracePt t="7782" x="6526213" y="6627813"/>
          <p14:tracePt t="7792" x="6535738" y="6627813"/>
          <p14:tracePt t="7800" x="6551613" y="6627813"/>
          <p14:tracePt t="7808" x="6561138" y="6627813"/>
          <p14:tracePt t="7816" x="6594475" y="6627813"/>
          <p14:tracePt t="7826" x="6602413" y="6627813"/>
          <p14:tracePt t="7833" x="6627813" y="6619875"/>
          <p14:tracePt t="7841" x="6645275" y="6602413"/>
          <p14:tracePt t="7848" x="6654800" y="6602413"/>
          <p14:tracePt t="7859" x="6680200" y="6577013"/>
          <p14:tracePt t="7864" x="6696075" y="6551613"/>
          <p14:tracePt t="7870" x="6738938" y="6518275"/>
          <p14:tracePt t="7882" x="6764338" y="6483350"/>
          <p14:tracePt t="7886" x="6781800" y="6467475"/>
          <p14:tracePt t="7898" x="6807200" y="6399213"/>
          <p14:tracePt t="7900" x="6832600" y="6373813"/>
          <p14:tracePt t="7916" x="6883400" y="6229350"/>
          <p14:tracePt t="7922" x="6900863" y="6153150"/>
          <p14:tracePt t="7927" x="6908800" y="6127750"/>
          <p14:tracePt t="7936" x="6908800" y="6067425"/>
          <p14:tracePt t="7942" x="6908800" y="6049963"/>
          <p14:tracePt t="7952" x="6908800" y="6008688"/>
          <p14:tracePt t="7964" x="6908800" y="5999163"/>
          <p14:tracePt t="7966" x="6908800" y="5991225"/>
          <p14:tracePt t="7976" x="6908800" y="5965825"/>
          <p14:tracePt t="7986" x="6908800" y="5957888"/>
          <p14:tracePt t="7992" x="6916738" y="5940425"/>
          <p14:tracePt t="8008" x="6916738" y="5932488"/>
          <p14:tracePt t="8016" x="6916738" y="5897563"/>
          <p14:tracePt t="8025" x="6916738" y="5889625"/>
          <p14:tracePt t="8034" x="6916738" y="5838825"/>
          <p14:tracePt t="8042" x="6916738" y="5813425"/>
          <p14:tracePt t="8048" x="6916738" y="5803900"/>
          <p14:tracePt t="8058" x="6916738" y="5761038"/>
          <p14:tracePt t="8065" x="6916738" y="5753100"/>
          <p14:tracePt t="8072" x="6908800" y="5719763"/>
          <p14:tracePt t="8090" x="6900863" y="5694363"/>
          <p14:tracePt t="8099" x="6891338" y="5684838"/>
          <p14:tracePt t="8102" x="6891338" y="5676900"/>
          <p14:tracePt t="8115" x="6883400" y="5659438"/>
          <p14:tracePt t="8132" x="6875463" y="5634038"/>
          <p14:tracePt t="8138" x="6858000" y="5626100"/>
          <p14:tracePt t="8164" x="6850063" y="5616575"/>
          <p14:tracePt t="8168" x="6840538" y="5608638"/>
          <p14:tracePt t="8184" x="6840538" y="5600700"/>
          <p14:tracePt t="8198" x="6832600" y="5600700"/>
          <p14:tracePt t="8208" x="6824663" y="5583238"/>
          <p14:tracePt t="8218" x="6799263" y="5565775"/>
          <p14:tracePt t="8231" x="6789738" y="5565775"/>
          <p14:tracePt t="8234" x="6764338" y="5549900"/>
          <p14:tracePt t="8249" x="6738938" y="5540375"/>
          <p14:tracePt t="8264" x="6705600" y="5514975"/>
          <p14:tracePt t="8274" x="6680200" y="5489575"/>
          <p14:tracePt t="8285" x="6662738" y="5481638"/>
          <p14:tracePt t="8291" x="6654800" y="5481638"/>
          <p14:tracePt t="8300" x="6637338" y="5472113"/>
          <p14:tracePt t="8306" x="6637338" y="5464175"/>
          <p14:tracePt t="8315" x="6611938" y="5446713"/>
          <p14:tracePt t="8325" x="6602413" y="5446713"/>
          <p14:tracePt t="8334" x="6602413" y="5438775"/>
          <p14:tracePt t="8341" x="6586538" y="5430838"/>
          <p14:tracePt t="8354" x="6569075" y="5413375"/>
          <p14:tracePt t="8416" x="6561138" y="5413375"/>
          <p14:tracePt t="8420" x="6551613" y="5413375"/>
          <p14:tracePt t="8436" x="6543675" y="5405438"/>
          <p14:tracePt t="8464" x="6518275" y="5387975"/>
          <p14:tracePt t="8470" x="6500813" y="5387975"/>
          <p14:tracePt t="8476" x="6500813" y="5380038"/>
          <p14:tracePt t="8498" x="6492875" y="5380038"/>
          <p14:tracePt t="8562" x="6475413" y="5362575"/>
          <p14:tracePt t="8582" x="6467475" y="5353050"/>
          <p14:tracePt t="8602" x="6450013" y="5327650"/>
          <p14:tracePt t="8739" x="6450013" y="5319713"/>
          <p14:tracePt t="8748" x="6450013" y="5311775"/>
          <p14:tracePt t="8757" x="6442075" y="5302250"/>
          <p14:tracePt t="8774" x="6442075" y="5286375"/>
          <p14:tracePt t="8784" x="6442075" y="5268913"/>
          <p14:tracePt t="8870" x="6442075" y="5260975"/>
          <p14:tracePt t="8880" x="6442075" y="5251450"/>
          <p14:tracePt t="8917" x="6442075" y="5235575"/>
          <p14:tracePt t="8986" x="6442075" y="5226050"/>
          <p14:tracePt t="9000" x="6442075" y="5218113"/>
          <p14:tracePt t="9014" x="6442075" y="5208588"/>
          <p14:tracePt t="9020" x="6442075" y="5200650"/>
          <p14:tracePt t="9040" x="6442075" y="5192713"/>
          <p14:tracePt t="9078" x="6442075" y="5183188"/>
          <p14:tracePt t="9098" x="6442075" y="5175250"/>
          <p14:tracePt t="9107" x="6442075" y="5157788"/>
          <p14:tracePt t="9122" x="6442075" y="5149850"/>
          <p14:tracePt t="9136" x="6442075" y="5141913"/>
          <p14:tracePt t="9148" x="6442075" y="5132388"/>
          <p14:tracePt t="9198" x="6442075" y="5124450"/>
          <p14:tracePt t="9208" x="6442075" y="5116513"/>
          <p14:tracePt t="9242" x="6442075" y="5106988"/>
          <p14:tracePt t="9318" x="6442075" y="5099050"/>
          <p14:tracePt t="9464" x="6442075" y="5091113"/>
          <p14:tracePt t="9515" x="6442075" y="5081588"/>
          <p14:tracePt t="9560" x="6442075" y="5064125"/>
          <p14:tracePt t="9590" x="6442075" y="5038725"/>
          <p14:tracePt t="9607" x="6442075" y="5030788"/>
          <p14:tracePt t="9616" x="6442075" y="5022850"/>
          <p14:tracePt t="9627" x="6442075" y="5013325"/>
          <p14:tracePt t="9633" x="6442075" y="5005388"/>
          <p14:tracePt t="9642" x="6442075" y="4979988"/>
          <p14:tracePt t="9664" x="6442075" y="4962525"/>
          <p14:tracePt t="9672" x="6442075" y="4954588"/>
          <p14:tracePt t="9686" x="6442075" y="4946650"/>
          <p14:tracePt t="9702" x="6442075" y="4929188"/>
          <p14:tracePt t="9729" x="6442075" y="4919663"/>
          <p14:tracePt t="9737" x="6442075" y="4911725"/>
          <p14:tracePt t="9750" x="6442075" y="4903788"/>
          <p14:tracePt t="9752" x="6442075" y="4894263"/>
          <p14:tracePt t="9764" x="6442075" y="4886325"/>
          <p14:tracePt t="9768" x="6442075" y="4868863"/>
          <p14:tracePt t="9781" x="6442075" y="4852988"/>
          <p14:tracePt t="9788" x="6442075" y="4843463"/>
          <p14:tracePt t="9792" x="6442075" y="4835525"/>
          <p14:tracePt t="9802" x="6442075" y="4827588"/>
          <p14:tracePt t="9808" x="6442075" y="4810125"/>
          <p14:tracePt t="9818" x="6442075" y="4802188"/>
          <p14:tracePt t="9822" x="6442075" y="4792663"/>
          <p14:tracePt t="9832" x="6442075" y="4784725"/>
          <p14:tracePt t="9848" x="6442075" y="4767263"/>
          <p14:tracePt t="9858" x="6416675" y="4749800"/>
          <p14:tracePt t="9864" x="6373813" y="4741863"/>
          <p14:tracePt t="9874" x="6262688" y="4741863"/>
          <p14:tracePt t="9881" x="6203950" y="4741863"/>
          <p14:tracePt t="9888" x="6049963" y="4741863"/>
          <p14:tracePt t="9898" x="5932488" y="4741863"/>
          <p14:tracePt t="9908" x="5889625" y="4741863"/>
          <p14:tracePt t="9915" x="5616575" y="4741863"/>
          <p14:tracePt t="9918" x="5540375" y="4741863"/>
          <p14:tracePt t="9930" x="5243513" y="4741863"/>
          <p14:tracePt t="9938" x="5099050" y="4741863"/>
          <p14:tracePt t="9949" x="5030788" y="4741863"/>
          <p14:tracePt t="9955" x="4749800" y="4733925"/>
          <p14:tracePt t="9959" x="4691063" y="4724400"/>
          <p14:tracePt t="9968" x="4470400" y="4691063"/>
          <p14:tracePt t="9982" x="4291013" y="4640263"/>
          <p14:tracePt t="9984" x="4232275" y="4630738"/>
          <p14:tracePt t="9998" x="4011613" y="4589463"/>
          <p14:tracePt t="10001" x="3935413" y="4564063"/>
          <p14:tracePt t="10010" x="3679825" y="4495800"/>
          <p14:tracePt t="10020" x="3552825" y="4470400"/>
          <p14:tracePt t="10024" x="3509963" y="4460875"/>
          <p14:tracePt t="10034" x="3348038" y="4419600"/>
          <p14:tracePt t="10041" x="3297238" y="4410075"/>
          <p14:tracePt t="10050" x="3152775" y="4376738"/>
          <p14:tracePt t="10063" x="3067050" y="4351338"/>
          <p14:tracePt t="10065" x="3033713" y="4333875"/>
          <p14:tracePt t="10074" x="2863850" y="4275138"/>
          <p14:tracePt t="10082" x="2830513" y="4265613"/>
          <p14:tracePt t="10091" x="2693988" y="4214813"/>
          <p14:tracePt t="10100" x="2608263" y="4189413"/>
          <p14:tracePt t="10107" x="2574925" y="4181475"/>
          <p14:tracePt t="10116" x="2413000" y="4146550"/>
          <p14:tracePt t="10120" x="2379663" y="4146550"/>
          <p14:tracePt t="10131" x="2260600" y="4130675"/>
          <p14:tracePt t="10141" x="2166938" y="4105275"/>
          <p14:tracePt t="10148" x="2141538" y="4095750"/>
          <p14:tracePt t="10158" x="1979613" y="4070350"/>
          <p14:tracePt t="10164" x="1946275" y="4070350"/>
          <p14:tracePt t="10170" x="1835150" y="4052888"/>
          <p14:tracePt t="10182" x="1776413" y="4044950"/>
          <p14:tracePt t="10186" x="1741488" y="4044950"/>
          <p14:tracePt t="10198" x="1674813" y="4019550"/>
          <p14:tracePt t="10200" x="1657350" y="4011613"/>
          <p14:tracePt t="10215" x="1606550" y="4002088"/>
          <p14:tracePt t="10220" x="1571625" y="4002088"/>
          <p14:tracePt t="10236" x="1530350" y="4002088"/>
          <p14:tracePt t="10242" x="1520825" y="4002088"/>
          <p14:tracePt t="10254" x="1487488" y="4002088"/>
          <p14:tracePt t="10264" x="1452563" y="4002088"/>
          <p14:tracePt t="10267" x="1436688" y="4002088"/>
          <p14:tracePt t="10276" x="1376363" y="4002088"/>
          <p14:tracePt t="10282" x="1360488" y="4002088"/>
          <p14:tracePt t="10292" x="1292225" y="4002088"/>
          <p14:tracePt t="10302" x="1282700" y="4002088"/>
          <p14:tracePt t="10308" x="1274763" y="4002088"/>
          <p14:tracePt t="10316" x="1249363" y="4002088"/>
          <p14:tracePt t="10322" x="1231900" y="4002088"/>
          <p14:tracePt t="10332" x="1198563" y="4011613"/>
          <p14:tracePt t="10342" x="1189038" y="4019550"/>
          <p14:tracePt t="10352" x="1163638" y="4027488"/>
          <p14:tracePt t="10368" x="1155700" y="4037013"/>
          <p14:tracePt t="10372" x="1147763" y="4044950"/>
          <p14:tracePt t="10858" x="1163638" y="4044950"/>
          <p14:tracePt t="10863" x="1189038" y="4044950"/>
          <p14:tracePt t="10872" x="1231900" y="4052888"/>
          <p14:tracePt t="10882" x="1241425" y="4052888"/>
          <p14:tracePt t="10886" x="1249363" y="4052888"/>
          <p14:tracePt t="10907" x="1282700" y="4062413"/>
          <p14:tracePt t="10914" x="1333500" y="4062413"/>
          <p14:tracePt t="10923" x="1360488" y="4062413"/>
          <p14:tracePt t="10928" x="1376363" y="4062413"/>
          <p14:tracePt t="10938" x="1427163" y="4062413"/>
          <p14:tracePt t="10942" x="1452563" y="4062413"/>
          <p14:tracePt t="10952" x="1504950" y="4062413"/>
          <p14:tracePt t="10966" x="1530350" y="4062413"/>
          <p14:tracePt t="10968" x="1546225" y="4062413"/>
          <p14:tracePt t="10982" x="1589088" y="4062413"/>
          <p14:tracePt t="10992" x="1597025" y="4062413"/>
          <p14:tracePt t="11002" x="1622425" y="4062413"/>
          <p14:tracePt t="11008" x="1631950" y="4062413"/>
          <p14:tracePt t="11019" x="1665288" y="4062413"/>
          <p14:tracePt t="11024" x="1674813" y="4062413"/>
          <p14:tracePt t="11035" x="1751013" y="4079875"/>
          <p14:tracePt t="11048" x="1809750" y="4079875"/>
          <p14:tracePt t="11049" x="1827213" y="4079875"/>
          <p14:tracePt t="11058" x="1963738" y="4079875"/>
          <p14:tracePt t="11065" x="2005013" y="4079875"/>
          <p14:tracePt t="11074" x="2217738" y="4079875"/>
          <p14:tracePt t="11084" x="2336800" y="4079875"/>
          <p14:tracePt t="11088" x="2405063" y="4079875"/>
          <p14:tracePt t="11100" x="2787650" y="4079875"/>
          <p14:tracePt t="11104" x="2871788" y="4079875"/>
          <p14:tracePt t="11115" x="3221038" y="4095750"/>
          <p14:tracePt t="11124" x="3424238" y="4095750"/>
          <p14:tracePt t="11131" x="3492500" y="4095750"/>
          <p14:tracePt t="11138" x="3857625" y="4095750"/>
          <p14:tracePt t="11148" x="3943350" y="4095750"/>
          <p14:tracePt t="11154" x="4291013" y="4146550"/>
          <p14:tracePt t="11165" x="4460875" y="4146550"/>
          <p14:tracePt t="11170" x="4554538" y="4156075"/>
          <p14:tracePt t="11181" x="4937125" y="4189413"/>
          <p14:tracePt t="11184" x="5013325" y="4197350"/>
          <p14:tracePt t="11198" x="5353050" y="4197350"/>
          <p14:tracePt t="11204" x="5557838" y="4197350"/>
          <p14:tracePt t="11212" x="5616575" y="4197350"/>
          <p14:tracePt t="11220" x="5872163" y="4197350"/>
          <p14:tracePt t="11224" x="5905500" y="4197350"/>
          <p14:tracePt t="11234" x="6042025" y="4197350"/>
          <p14:tracePt t="11248" x="6067425" y="4197350"/>
          <p14:tracePt t="11250" x="6092825" y="4197350"/>
          <p14:tracePt t="11264" x="6118225" y="4197350"/>
          <p14:tracePt t="11266" x="6127750" y="4197350"/>
          <p14:tracePt t="11278" x="6143625" y="4197350"/>
          <p14:tracePt t="11286" x="6153150" y="4197350"/>
          <p14:tracePt t="11291" x="6161088" y="4197350"/>
          <p14:tracePt t="11311" x="6169025" y="4197350"/>
          <p14:tracePt t="11382" x="6178550" y="4197350"/>
          <p14:tracePt t="11386" x="6194425" y="4206875"/>
          <p14:tracePt t="11398" x="6272213" y="4206875"/>
          <p14:tracePt t="11407" x="6305550" y="4206875"/>
          <p14:tracePt t="11414" x="6330950" y="4206875"/>
          <p14:tracePt t="11422" x="6391275" y="4206875"/>
          <p14:tracePt t="11426" x="6407150" y="4206875"/>
          <p14:tracePt t="11436" x="6442075" y="4206875"/>
          <p14:tracePt t="11449" x="6450013" y="4206875"/>
          <p14:tracePt t="11457" x="6457950" y="4206875"/>
          <p14:tracePt t="11464" x="6467475" y="4206875"/>
          <p14:tracePt t="11477" x="6492875" y="4206875"/>
          <p14:tracePt t="11496" x="6510338" y="4206875"/>
          <p14:tracePt t="11502" x="6543675" y="4206875"/>
          <p14:tracePt t="11508" x="6551613" y="4206875"/>
          <p14:tracePt t="11518" x="6586538" y="4206875"/>
          <p14:tracePt t="11532" x="6627813" y="4197350"/>
          <p14:tracePt t="11542" x="6654800" y="4189413"/>
          <p14:tracePt t="11548" x="6662738" y="4189413"/>
          <p14:tracePt t="11559" x="6670675" y="4181475"/>
          <p14:tracePt t="11568" x="6688138" y="4164013"/>
          <p14:tracePt t="11581" x="6696075" y="4164013"/>
          <p14:tracePt t="11618" x="6705600" y="4164013"/>
          <p14:tracePt t="11794" x="6705600" y="4138613"/>
          <p14:tracePt t="11800" x="6688138" y="4130675"/>
          <p14:tracePt t="11813" x="6670675" y="4130675"/>
          <p14:tracePt t="11816" x="6662738" y="4121150"/>
          <p14:tracePt t="11824" x="6627813" y="4113213"/>
          <p14:tracePt t="11831" x="6611938" y="4105275"/>
          <p14:tracePt t="11842" x="6594475" y="4095750"/>
          <p14:tracePt t="11851" x="6586538" y="4087813"/>
          <p14:tracePt t="11858" x="6577013" y="4087813"/>
          <p14:tracePt t="11866" x="6561138" y="4087813"/>
          <p14:tracePt t="11870" x="6551613" y="4087813"/>
          <p14:tracePt t="11883" x="6526213" y="4062413"/>
          <p14:tracePt t="11892" x="6510338" y="4062413"/>
          <p14:tracePt t="11900" x="6500813" y="4062413"/>
          <p14:tracePt t="11909" x="6492875" y="4052888"/>
          <p14:tracePt t="11920" x="6483350" y="4044950"/>
          <p14:tracePt t="11936" x="6483350" y="4037013"/>
          <p14:tracePt t="11952" x="6475413" y="4037013"/>
          <p14:tracePt t="12916" x="6457950" y="4037013"/>
          <p14:tracePt t="12935" x="6442075" y="4027488"/>
          <p14:tracePt t="13262" x="6407150" y="4027488"/>
          <p14:tracePt t="13280" x="6399213" y="4027488"/>
          <p14:tracePt t="13586" x="6407150" y="4027488"/>
          <p14:tracePt t="13590" x="6442075" y="4011613"/>
          <p14:tracePt t="13596" x="6467475" y="4011613"/>
          <p14:tracePt t="13608" x="6594475" y="3968750"/>
          <p14:tracePt t="13616" x="6670675" y="3943350"/>
          <p14:tracePt t="13620" x="6696075" y="3935413"/>
          <p14:tracePt t="13632" x="6799263" y="3892550"/>
          <p14:tracePt t="13636" x="6824663" y="3875088"/>
          <p14:tracePt t="13651" x="6891338" y="3849688"/>
          <p14:tracePt t="13659" x="6951663" y="3798888"/>
          <p14:tracePt t="13660" x="6977063" y="3781425"/>
          <p14:tracePt t="13670" x="7061200" y="3705225"/>
          <p14:tracePt t="13676" x="7078663" y="3697288"/>
          <p14:tracePt t="13686" x="7154863" y="3611563"/>
          <p14:tracePt t="13698" x="7205663" y="3560763"/>
          <p14:tracePt t="13702" x="7223125" y="3535363"/>
          <p14:tracePt t="13714" x="7258050" y="3467100"/>
          <p14:tracePt t="13716" x="7265988" y="3449638"/>
          <p14:tracePt t="13726" x="7283450" y="3382963"/>
          <p14:tracePt t="13736" x="7283450" y="3340100"/>
          <p14:tracePt t="13742" x="7291388" y="3314700"/>
          <p14:tracePt t="13752" x="7291388" y="3263900"/>
          <p14:tracePt t="13758" x="7291388" y="3228975"/>
          <p14:tracePt t="13766" x="7291388" y="3152775"/>
          <p14:tracePt t="13776" x="7291388" y="3127375"/>
          <p14:tracePt t="13782" x="7283450" y="3101975"/>
          <p14:tracePt t="13792" x="7240588" y="3033713"/>
          <p14:tracePt t="13799" x="7223125" y="3000375"/>
          <p14:tracePt t="13808" x="7138988" y="2889250"/>
          <p14:tracePt t="13819" x="7088188" y="2838450"/>
          <p14:tracePt t="13823" x="7035800" y="2795588"/>
          <p14:tracePt t="13832" x="6926263" y="2711450"/>
          <p14:tracePt t="13840" x="6900863" y="2701925"/>
          <p14:tracePt t="13849" x="6772275" y="2633663"/>
          <p14:tracePt t="13858" x="6721475" y="2600325"/>
          <p14:tracePt t="13865" x="6670675" y="2592388"/>
          <p14:tracePt t="13873" x="6551613" y="2524125"/>
          <p14:tracePt t="13882" x="6510338" y="2498725"/>
          <p14:tracePt t="13888" x="6381750" y="2463800"/>
          <p14:tracePt t="13908" x="6254750" y="2438400"/>
          <p14:tracePt t="13916" x="6110288" y="2397125"/>
          <p14:tracePt t="13919" x="6084888" y="2387600"/>
          <p14:tracePt t="13930" x="5940425" y="2371725"/>
          <p14:tracePt t="13938" x="5864225" y="2371725"/>
          <p14:tracePt t="13948" x="5846763" y="2362200"/>
          <p14:tracePt t="13954" x="5710238" y="2354263"/>
          <p14:tracePt t="13958" x="5684838" y="2344738"/>
          <p14:tracePt t="13968" x="5583238" y="2344738"/>
          <p14:tracePt t="13981" x="5532438" y="2344738"/>
          <p14:tracePt t="13984" x="5507038" y="2344738"/>
          <p14:tracePt t="13998" x="5395913" y="2328863"/>
          <p14:tracePt t="14008" x="5286375" y="2328863"/>
          <p14:tracePt t="14018" x="5226050" y="2328863"/>
          <p14:tracePt t="14024" x="5192713" y="2328863"/>
          <p14:tracePt t="14034" x="5091113" y="2328863"/>
          <p14:tracePt t="14042" x="5064125" y="2328863"/>
          <p14:tracePt t="14050" x="4997450" y="2328863"/>
          <p14:tracePt t="14063" x="4894263" y="2328863"/>
          <p14:tracePt t="14065" x="4878388" y="2328863"/>
          <p14:tracePt t="14074" x="4767263" y="2328863"/>
          <p14:tracePt t="14081" x="4749800" y="2328863"/>
          <p14:tracePt t="14091" x="4683125" y="2328863"/>
          <p14:tracePt t="14100" x="4630738" y="2328863"/>
          <p14:tracePt t="14104" x="4614863" y="2328863"/>
          <p14:tracePt t="14115" x="4564063" y="2328863"/>
          <p14:tracePt t="14120" x="4554538" y="2328863"/>
          <p14:tracePt t="14131" x="4529138" y="2328863"/>
          <p14:tracePt t="14142" x="4486275" y="2344738"/>
          <p14:tracePt t="14150" x="4470400" y="2354263"/>
          <p14:tracePt t="14158" x="4452938" y="2362200"/>
          <p14:tracePt t="14162" x="4445000" y="2379663"/>
          <p14:tracePt t="14170" x="4410075" y="2397125"/>
          <p14:tracePt t="14184" x="4402138" y="2405063"/>
          <p14:tracePt t="14199" x="4376738" y="2405063"/>
          <p14:tracePt t="14212" x="4351338" y="2422525"/>
          <p14:tracePt t="14227" x="4341813" y="2422525"/>
          <p14:tracePt t="14236" x="4325938" y="2430463"/>
          <p14:tracePt t="14248" x="4316413" y="2430463"/>
          <p14:tracePt t="14250" x="4308475" y="2438400"/>
          <p14:tracePt t="14265" x="4300538" y="2447925"/>
          <p14:tracePt t="14266" x="4291013" y="2447925"/>
          <p14:tracePt t="14276" x="4283075" y="2447925"/>
          <p14:tracePt t="14282" x="4265613" y="2455863"/>
          <p14:tracePt t="14292" x="4249738" y="2463800"/>
          <p14:tracePt t="14302" x="4240213" y="2473325"/>
          <p14:tracePt t="14322" x="4232275" y="2481263"/>
          <p14:tracePt t="14332" x="4224338" y="2489200"/>
          <p14:tracePt t="14348" x="4214813" y="2489200"/>
          <p14:tracePt t="14358" x="4197350" y="2516188"/>
          <p14:tracePt t="14365" x="4189413" y="2516188"/>
          <p14:tracePt t="14372" x="4181475" y="2516188"/>
          <p14:tracePt t="14382" x="4164013" y="2516188"/>
          <p14:tracePt t="14388" x="4146550" y="2524125"/>
          <p14:tracePt t="14399" x="4138613" y="2532063"/>
          <p14:tracePt t="14402" x="4130675" y="2541588"/>
          <p14:tracePt t="14415" x="4113213" y="2541588"/>
          <p14:tracePt t="14431" x="4095750" y="2566988"/>
          <p14:tracePt t="14438" x="4070350" y="2574925"/>
          <p14:tracePt t="14452" x="4044950" y="2600325"/>
          <p14:tracePt t="14465" x="4011613" y="2617788"/>
          <p14:tracePt t="14468" x="3994150" y="2651125"/>
          <p14:tracePt t="14482" x="3960813" y="2693988"/>
          <p14:tracePt t="14498" x="3951288" y="2744788"/>
          <p14:tracePt t="14504" x="3935413" y="2795588"/>
          <p14:tracePt t="14508" x="3935413" y="2805113"/>
          <p14:tracePt t="14518" x="3925888" y="2838450"/>
          <p14:tracePt t="14525" x="3925888" y="2863850"/>
          <p14:tracePt t="14534" x="3925888" y="2881313"/>
          <p14:tracePt t="14548" x="3925888" y="2906713"/>
          <p14:tracePt t="14555" x="3925888" y="2932113"/>
          <p14:tracePt t="14565" x="3925888" y="2940050"/>
          <p14:tracePt t="14574" x="3951288" y="2965450"/>
          <p14:tracePt t="14584" x="3994150" y="2974975"/>
          <p14:tracePt t="14588" x="4019550" y="2982913"/>
          <p14:tracePt t="14599" x="4087813" y="3008313"/>
          <p14:tracePt t="14604" x="4095750" y="3008313"/>
          <p14:tracePt t="14615" x="4181475" y="3025775"/>
          <p14:tracePt t="14625" x="4240213" y="3025775"/>
          <p14:tracePt t="14633" x="4275138" y="3033713"/>
          <p14:tracePt t="14641" x="4402138" y="3041650"/>
          <p14:tracePt t="14648" x="4427538" y="3041650"/>
          <p14:tracePt t="14655" x="4579938" y="3041650"/>
          <p14:tracePt t="14666" x="4708525" y="3041650"/>
          <p14:tracePt t="14670" x="4749800" y="3041650"/>
          <p14:tracePt t="14682" x="4919663" y="3041650"/>
          <p14:tracePt t="14684" x="4954588" y="3041650"/>
          <p14:tracePt t="14694" x="5141913" y="3041650"/>
          <p14:tracePt t="14704" x="5226050" y="3041650"/>
          <p14:tracePt t="14714" x="5268913" y="3041650"/>
          <p14:tracePt t="14720" x="5405438" y="3000375"/>
          <p14:tracePt t="14726" x="5446713" y="2990850"/>
          <p14:tracePt t="14736" x="5524500" y="2965450"/>
          <p14:tracePt t="14748" x="5583238" y="2949575"/>
          <p14:tracePt t="14750" x="5616575" y="2940050"/>
          <p14:tracePt t="14763" x="5668963" y="2897188"/>
          <p14:tracePt t="14766" x="5694363" y="2881313"/>
          <p14:tracePt t="14776" x="5735638" y="2855913"/>
          <p14:tracePt t="14786" x="5778500" y="2830513"/>
          <p14:tracePt t="14791" x="5778500" y="2820988"/>
          <p14:tracePt t="14800" x="5803900" y="2813050"/>
          <p14:tracePt t="14808" x="5803900" y="2805113"/>
          <p14:tracePt t="14816" x="5821363" y="2805113"/>
          <p14:tracePt t="14826" x="5838825" y="2795588"/>
          <p14:tracePt t="14842" x="5846763" y="2787650"/>
          <p14:tracePt t="14848" x="5854700" y="2778125"/>
          <p14:tracePt t="14858" x="5864225" y="2770188"/>
          <p14:tracePt t="14880" x="5880100" y="2752725"/>
          <p14:tracePt t="14898" x="5889625" y="2719388"/>
          <p14:tracePt t="14909" x="5889625" y="2693988"/>
          <p14:tracePt t="14917" x="5889625" y="2686050"/>
          <p14:tracePt t="14922" x="5889625" y="2651125"/>
          <p14:tracePt t="14926" x="5889625" y="2643188"/>
          <p14:tracePt t="14936" x="5889625" y="2617788"/>
          <p14:tracePt t="14950" x="5889625" y="2608263"/>
          <p14:tracePt t="14966" x="5889625" y="2582863"/>
          <p14:tracePt t="14968" x="5880100" y="2566988"/>
          <p14:tracePt t="14982" x="5864225" y="2566988"/>
          <p14:tracePt t="14988" x="5854700" y="2566988"/>
          <p14:tracePt t="14998" x="5846763" y="2549525"/>
          <p14:tracePt t="15002" x="5838825" y="2549525"/>
          <p14:tracePt t="15008" x="5829300" y="2541588"/>
          <p14:tracePt t="15018" x="5788025" y="2516188"/>
          <p14:tracePt t="15031" x="5727700" y="2473325"/>
          <p14:tracePt t="15032" x="5710238" y="2463800"/>
          <p14:tracePt t="15042" x="5616575" y="2387600"/>
          <p14:tracePt t="15049" x="5583238" y="2379663"/>
          <p14:tracePt t="15058" x="5497513" y="2344738"/>
          <p14:tracePt t="15068" x="5446713" y="2311400"/>
          <p14:tracePt t="15074" x="5421313" y="2311400"/>
          <p14:tracePt t="15084" x="5370513" y="2293938"/>
          <p14:tracePt t="15088" x="5362575" y="2293938"/>
          <p14:tracePt t="15098" x="5327650" y="2293938"/>
          <p14:tracePt t="15108" x="5302250" y="2286000"/>
          <p14:tracePt t="15117" x="5286375" y="2286000"/>
          <p14:tracePt t="15124" x="5243513" y="2286000"/>
          <p14:tracePt t="15131" x="5226050" y="2286000"/>
          <p14:tracePt t="15139" x="5183188" y="2286000"/>
          <p14:tracePt t="15148" x="5124450" y="2286000"/>
          <p14:tracePt t="15155" x="5099050" y="2286000"/>
          <p14:tracePt t="15166" x="5056188" y="2311400"/>
          <p14:tracePt t="15168" x="5038725" y="2311400"/>
          <p14:tracePt t="15181" x="4962525" y="2344738"/>
          <p14:tracePt t="15191" x="4911725" y="2362200"/>
          <p14:tracePt t="15198" x="4903788" y="2362200"/>
          <p14:tracePt t="15204" x="4818063" y="2405063"/>
          <p14:tracePt t="15220" x="4749800" y="2430463"/>
          <p14:tracePt t="15232" x="4699000" y="2447925"/>
          <p14:tracePt t="15234" x="4673600" y="2455863"/>
          <p14:tracePt t="15248" x="4605338" y="2489200"/>
          <p14:tracePt t="15250" x="4579938" y="2498725"/>
          <p14:tracePt t="15262" x="4513263" y="2532063"/>
          <p14:tracePt t="15270" x="4452938" y="2574925"/>
          <p14:tracePt t="15274" x="4435475" y="2574925"/>
          <p14:tracePt t="15284" x="4376738" y="2617788"/>
          <p14:tracePt t="15291" x="4351338" y="2617788"/>
          <p14:tracePt t="15300" x="4291013" y="2660650"/>
          <p14:tracePt t="15313" x="4257675" y="2676525"/>
          <p14:tracePt t="15316" x="4240213" y="2686050"/>
          <p14:tracePt t="15326" x="4197350" y="2693988"/>
          <p14:tracePt t="15332" x="4189413" y="2701925"/>
          <p14:tracePt t="15341" x="4164013" y="2701925"/>
          <p14:tracePt t="15350" x="4121150" y="2744788"/>
          <p14:tracePt t="15362" x="4113213" y="2744788"/>
          <p14:tracePt t="15366" x="4079875" y="2744788"/>
          <p14:tracePt t="15378" x="4052888" y="2752725"/>
          <p14:tracePt t="15381" x="4027488" y="2762250"/>
          <p14:tracePt t="15391" x="4019550" y="2762250"/>
          <p14:tracePt t="15398" x="4002088" y="2770188"/>
          <p14:tracePt t="15408" x="3960813" y="2805113"/>
          <p14:tracePt t="15416" x="3935413" y="2805113"/>
          <p14:tracePt t="15422" x="3867150" y="2855913"/>
          <p14:tracePt t="15432" x="3816350" y="2906713"/>
          <p14:tracePt t="15436" x="3798888" y="2922588"/>
          <p14:tracePt t="15451" x="3730625" y="2990850"/>
          <p14:tracePt t="15453" x="3713163" y="3025775"/>
          <p14:tracePt t="15466" x="3662363" y="3127375"/>
          <p14:tracePt t="15472" x="3594100" y="3211513"/>
          <p14:tracePt t="15476" x="3586163" y="3228975"/>
          <p14:tracePt t="15486" x="3560763" y="3330575"/>
          <p14:tracePt t="15498" x="3552825" y="3382963"/>
          <p14:tracePt t="15502" x="3527425" y="3459163"/>
          <p14:tracePt t="15515" x="3527425" y="3509963"/>
          <p14:tracePt t="15516" x="3527425" y="3543300"/>
          <p14:tracePt t="15532" x="3517900" y="3654425"/>
          <p14:tracePt t="15542" x="3517900" y="3722688"/>
          <p14:tracePt t="15552" x="3517900" y="3748088"/>
          <p14:tracePt t="15558" x="3517900" y="3763963"/>
          <p14:tracePt t="15568" x="3517900" y="3798888"/>
          <p14:tracePt t="15572" x="3517900" y="3806825"/>
          <p14:tracePt t="15582" x="3517900" y="3832225"/>
          <p14:tracePt t="15592" x="3517900" y="3849688"/>
          <p14:tracePt t="15598" x="3517900" y="3857625"/>
          <p14:tracePt t="15608" x="3517900" y="3900488"/>
          <p14:tracePt t="15614" x="3517900" y="3908425"/>
          <p14:tracePt t="15622" x="3543300" y="3935413"/>
          <p14:tracePt t="15632" x="3560763" y="3986213"/>
          <p14:tracePt t="15642" x="3586163" y="4011613"/>
          <p14:tracePt t="15649" x="3611563" y="4037013"/>
          <p14:tracePt t="15658" x="3619500" y="4062413"/>
          <p14:tracePt t="15666" x="3619500" y="4070350"/>
          <p14:tracePt t="15675" x="3636963" y="4095750"/>
          <p14:tracePt t="15684" x="3654425" y="4121150"/>
          <p14:tracePt t="15698" x="3662363" y="4130675"/>
          <p14:tracePt t="15704" x="3671888" y="4146550"/>
          <p14:tracePt t="15724" x="3687763" y="4164013"/>
          <p14:tracePt t="15747" x="3687763" y="4171950"/>
          <p14:tracePt t="15764" x="3705225" y="4181475"/>
          <p14:tracePt t="15956" x="3713163" y="4181475"/>
          <p14:tracePt t="15960" x="3722688" y="4181475"/>
          <p14:tracePt t="15979" x="3730625" y="4181475"/>
          <p14:tracePt t="15986" x="3738563" y="4181475"/>
          <p14:tracePt t="16000" x="3756025" y="4181475"/>
          <p14:tracePt t="16002" x="3763963" y="4181475"/>
          <p14:tracePt t="16015" x="3773488" y="4181475"/>
          <p14:tracePt t="16022" x="3781425" y="4181475"/>
          <p14:tracePt t="16027" x="3790950" y="4181475"/>
          <p14:tracePt t="16049" x="3798888" y="4181475"/>
          <p14:tracePt t="16058" x="3806825" y="4181475"/>
          <p14:tracePt t="16082" x="3816350" y="4171950"/>
          <p14:tracePt t="16098" x="3824288" y="4164013"/>
          <p14:tracePt t="16108" x="3832225" y="4164013"/>
          <p14:tracePt t="16118" x="3841750" y="4164013"/>
          <p14:tracePt t="16122" x="3849688" y="4156075"/>
          <p14:tracePt t="16132" x="3867150" y="4130675"/>
          <p14:tracePt t="16149" x="3883025" y="4121150"/>
          <p14:tracePt t="16157" x="3908425" y="4113213"/>
          <p14:tracePt t="16168" x="3943350" y="4095750"/>
          <p14:tracePt t="16195" x="3960813" y="4087813"/>
          <p14:tracePt t="16212" x="3968750" y="4087813"/>
          <p14:tracePt t="16225" x="3968750" y="4079875"/>
          <p14:tracePt t="16248" x="3976688" y="4070350"/>
          <p14:tracePt t="16288" x="3986213" y="4062413"/>
          <p14:tracePt t="16325" x="3994150" y="4052888"/>
          <p14:tracePt t="16410" x="4011613" y="4052888"/>
          <p14:tracePt t="16434" x="4019550" y="4052888"/>
          <p14:tracePt t="16441" x="4027488" y="4052888"/>
          <p14:tracePt t="16445" x="4037013" y="4052888"/>
          <p14:tracePt t="16461" x="4044950" y="4052888"/>
          <p14:tracePt t="16470" x="4062413" y="4052888"/>
          <p14:tracePt t="16482" x="4070350" y="4052888"/>
          <p14:tracePt t="16491" x="4079875" y="4052888"/>
          <p14:tracePt t="16498" x="4087813" y="4052888"/>
          <p14:tracePt t="16508" x="4095750" y="4052888"/>
          <p14:tracePt t="16514" x="4105275" y="4052888"/>
          <p14:tracePt t="16520" x="4113213" y="4052888"/>
          <p14:tracePt t="16526" x="4121150" y="4052888"/>
          <p14:tracePt t="16536" x="4130675" y="4052888"/>
          <p14:tracePt t="16572" x="4146550" y="4052888"/>
          <p14:tracePt t="16580" x="4156075" y="4052888"/>
          <p14:tracePt t="16593" x="4181475" y="4052888"/>
          <p14:tracePt t="16602" x="4197350" y="4052888"/>
          <p14:tracePt t="16608" x="4206875" y="4052888"/>
          <p14:tracePt t="16616" x="4249738" y="4052888"/>
          <p14:tracePt t="16626" x="4265613" y="4052888"/>
          <p14:tracePt t="16633" x="4300538" y="4052888"/>
          <p14:tracePt t="16642" x="4316413" y="4052888"/>
          <p14:tracePt t="16658" x="4333875" y="4052888"/>
          <p14:tracePt t="16665" x="4341813" y="4052888"/>
          <p14:tracePt t="16672" x="4351338" y="4052888"/>
          <p14:tracePt t="16682" x="4359275" y="4052888"/>
          <p14:tracePt t="16698" x="4368800" y="4052888"/>
          <p14:tracePt t="16702" x="4384675" y="4052888"/>
          <p14:tracePt t="16728" x="4402138" y="4052888"/>
          <p14:tracePt t="16738" x="4410075" y="4052888"/>
          <p14:tracePt t="16748" x="4419600" y="4052888"/>
          <p14:tracePt t="16752" x="4435475" y="4052888"/>
          <p14:tracePt t="16768" x="4445000" y="4052888"/>
          <p14:tracePt t="16781" x="4460875" y="4052888"/>
          <p14:tracePt t="16792" x="4470400" y="4052888"/>
          <p14:tracePt t="16805" x="4478338" y="4052888"/>
          <p14:tracePt t="16808" x="4486275" y="4052888"/>
          <p14:tracePt t="16818" x="4513263" y="4052888"/>
          <p14:tracePt t="16832" x="4529138" y="4052888"/>
          <p14:tracePt t="16848" x="4546600" y="4052888"/>
          <p14:tracePt t="16854" x="4564063" y="4052888"/>
          <p14:tracePt t="16868" x="4572000" y="4052888"/>
          <p14:tracePt t="16882" x="4579938" y="4052888"/>
          <p14:tracePt t="16898" x="4589463" y="4052888"/>
          <p14:tracePt t="16904" x="4614863" y="4052888"/>
          <p14:tracePt t="16917" x="4622800" y="4052888"/>
          <p14:tracePt t="16924" x="4630738" y="4052888"/>
          <p14:tracePt t="16932" x="4640263" y="4052888"/>
          <p14:tracePt t="16941" x="4648200" y="4052888"/>
          <p14:tracePt t="16949" x="4657725" y="4052888"/>
          <p14:tracePt t="16954" x="4673600" y="4052888"/>
          <p14:tracePt t="16965" x="4691063" y="4052888"/>
          <p14:tracePt t="16970" x="4699000" y="4052888"/>
          <p14:tracePt t="16982" x="4716463" y="4052888"/>
          <p14:tracePt t="16984" x="4733925" y="4052888"/>
          <p14:tracePt t="16998" x="4741863" y="4052888"/>
          <p14:tracePt t="17012" x="4749800" y="4052888"/>
          <p14:tracePt t="17020" x="4759325" y="4052888"/>
          <p14:tracePt t="17100" x="4775200" y="4052888"/>
          <p14:tracePt t="17108" x="4784725" y="4052888"/>
          <p14:tracePt t="17116" x="4810125" y="4052888"/>
          <p14:tracePt t="17126" x="4818063" y="4052888"/>
          <p14:tracePt t="17136" x="4827588" y="4052888"/>
          <p14:tracePt t="17166" x="4835525" y="4052888"/>
          <p14:tracePt t="17389" x="4843463" y="4052888"/>
          <p14:tracePt t="17398" x="4860925" y="4052888"/>
          <p14:tracePt t="17407" x="4886325" y="4052888"/>
          <p14:tracePt t="17424" x="4911725" y="4052888"/>
          <p14:tracePt t="17431" x="4919663" y="4052888"/>
          <p14:tracePt t="22841" x="4929188" y="4052888"/>
          <p14:tracePt t="23102" x="4946650" y="4037013"/>
          <p14:tracePt t="23109" x="4962525" y="4002088"/>
          <p14:tracePt t="23112" x="4962525" y="3986213"/>
          <p14:tracePt t="23118" x="4962525" y="3976688"/>
          <p14:tracePt t="23128" x="4987925" y="3935413"/>
          <p14:tracePt t="23135" x="4987925" y="3917950"/>
          <p14:tracePt t="23148" x="5005388" y="3892550"/>
          <p14:tracePt t="23154" x="5030788" y="3832225"/>
          <p14:tracePt t="23168" x="5030788" y="3798888"/>
          <p14:tracePt t="23174" x="5038725" y="3790950"/>
          <p14:tracePt t="23184" x="5056188" y="3738563"/>
          <p14:tracePt t="23198" x="5116513" y="3654425"/>
          <p14:tracePt t="23209" x="5175250" y="3560763"/>
          <p14:tracePt t="23215" x="5192713" y="3552825"/>
          <p14:tracePt t="23224" x="5251450" y="3492500"/>
          <p14:tracePt t="23234" x="5337175" y="3382963"/>
          <p14:tracePt t="23238" x="5345113" y="3365500"/>
          <p14:tracePt t="23248" x="5405438" y="3297238"/>
          <p14:tracePt t="23254" x="5421313" y="3279775"/>
          <p14:tracePt t="23265" x="5438775" y="3238500"/>
          <p14:tracePt t="23274" x="5472113" y="3186113"/>
          <p14:tracePt t="23282" x="5472113" y="3170238"/>
          <p14:tracePt t="23291" x="5497513" y="3127375"/>
          <p14:tracePt t="23298" x="5497513" y="3119438"/>
          <p14:tracePt t="23304" x="5507038" y="3101975"/>
          <p14:tracePt t="23314" x="5524500" y="3084513"/>
          <p14:tracePt t="23331" x="5532438" y="3084513"/>
          <p14:tracePt t="23334" x="5557838" y="3076575"/>
          <p14:tracePt t="23347" x="5575300" y="3067050"/>
          <p14:tracePt t="23355" x="5634038" y="3051175"/>
          <p14:tracePt t="23365" x="5641975" y="3033713"/>
          <p14:tracePt t="23370" x="5735638" y="2982913"/>
          <p14:tracePt t="23376" x="5753100" y="2965450"/>
          <p14:tracePt t="23387" x="5788025" y="2932113"/>
          <p14:tracePt t="23399" x="5872163" y="2881313"/>
          <p14:tracePt t="23414" x="5905500" y="2855913"/>
          <p14:tracePt t="23416" x="5922963" y="2846388"/>
          <p14:tracePt t="23426" x="5932488" y="2838450"/>
          <p14:tracePt t="23436" x="5965825" y="2813050"/>
          <p14:tracePt t="23441" x="5973763" y="2787650"/>
          <p14:tracePt t="23450" x="6024563" y="2762250"/>
          <p14:tracePt t="23463" x="6049963" y="2744788"/>
          <p14:tracePt t="23476" x="6092825" y="2701925"/>
          <p14:tracePt t="23482" x="6102350" y="2693988"/>
          <p14:tracePt t="23492" x="6118225" y="2668588"/>
          <p14:tracePt t="23498" x="6143625" y="2651125"/>
          <p14:tracePt t="23508" x="6169025" y="2625725"/>
          <p14:tracePt t="23517" x="6229350" y="2557463"/>
          <p14:tracePt t="23522" x="6237288" y="2532063"/>
          <p14:tracePt t="23532" x="6288088" y="2473325"/>
          <p14:tracePt t="23536" x="6330950" y="2438400"/>
          <p14:tracePt t="23549" x="6373813" y="2362200"/>
          <p14:tracePt t="23557" x="6457950" y="2252663"/>
          <p14:tracePt t="23572" x="6492875" y="2174875"/>
          <p14:tracePt t="23576" x="6500813" y="2174875"/>
          <p14:tracePt t="23586" x="6518275" y="2149475"/>
          <p14:tracePt t="23599" x="6535738" y="2108200"/>
          <p14:tracePt t="23602" x="6543675" y="2098675"/>
          <p14:tracePt t="23631" x="6543675" y="2090738"/>
          <p14:tracePt t="23638" x="6551613" y="2090738"/>
          <p14:tracePt t="23642" x="6561138" y="2082800"/>
          <p14:tracePt t="23652" x="6569075" y="2065338"/>
          <p14:tracePt t="23660" x="6577013" y="2055813"/>
          <p14:tracePt t="23668" x="6594475" y="2039938"/>
          <p14:tracePt t="23681" x="6627813" y="2014538"/>
          <p14:tracePt t="23683" x="6637338" y="2005013"/>
          <p14:tracePt t="23692" x="6645275" y="1979613"/>
          <p14:tracePt t="23699" x="6654800" y="1971675"/>
          <p14:tracePt t="23708" x="6662738" y="1954213"/>
          <p14:tracePt t="23718" x="6680200" y="1938338"/>
          <p14:tracePt t="23748" x="6688138" y="1920875"/>
          <p14:tracePt t="23777" x="6713538" y="1920875"/>
          <p14:tracePt t="23780" x="6721475" y="1911350"/>
          <p14:tracePt t="23788" x="6738938" y="1911350"/>
          <p14:tracePt t="23798" x="6772275" y="1895475"/>
          <p14:tracePt t="23807" x="6789738" y="1895475"/>
          <p14:tracePt t="23815" x="6807200" y="1885950"/>
          <p14:tracePt t="23818" x="6832600" y="1885950"/>
          <p14:tracePt t="23832" x="6875463" y="1885950"/>
          <p14:tracePt t="23841" x="6959600" y="1885950"/>
          <p14:tracePt t="23847" x="6985000" y="1885950"/>
          <p14:tracePt t="23855" x="7070725" y="1885950"/>
          <p14:tracePt t="23861" x="7096125" y="1885950"/>
          <p14:tracePt t="23870" x="7138988" y="1885950"/>
          <p14:tracePt t="23882" x="7232650" y="1885950"/>
          <p14:tracePt t="23884" x="7258050" y="1885950"/>
          <p14:tracePt t="23898" x="7299325" y="1885950"/>
          <p14:tracePt t="23907" x="7308850" y="1885950"/>
          <p14:tracePt t="23924" x="7316788" y="1885950"/>
          <p14:tracePt t="23934" x="7334250" y="1885950"/>
          <p14:tracePt t="23966" x="7342188" y="1885950"/>
          <p14:tracePt t="23977" x="7359650" y="1885950"/>
          <p14:tracePt t="23990" x="7377113" y="1885950"/>
          <p14:tracePt t="24000" x="7385050" y="1885950"/>
          <p14:tracePt t="24008" x="7392988" y="1885950"/>
          <p14:tracePt t="24016" x="7410450" y="1885950"/>
          <p14:tracePt t="24031" x="7418388" y="1885950"/>
          <p14:tracePt t="24041" x="7427913" y="1885950"/>
          <p14:tracePt t="24112" x="7410450" y="1895475"/>
          <p14:tracePt t="24123" x="7316788" y="1903413"/>
          <p14:tracePt t="24126" x="7291388" y="1911350"/>
          <p14:tracePt t="24136" x="7172325" y="1938338"/>
          <p14:tracePt t="24142" x="7121525" y="1946275"/>
          <p14:tracePt t="24152" x="7010400" y="1963738"/>
          <p14:tracePt t="24165" x="6815138" y="1963738"/>
          <p14:tracePt t="24167" x="6772275" y="1971675"/>
          <p14:tracePt t="24176" x="6381750" y="2005013"/>
          <p14:tracePt t="24182" x="6297613" y="2014538"/>
          <p14:tracePt t="24192" x="6049963" y="2047875"/>
          <p14:tracePt t="24202" x="5532438" y="2047875"/>
          <p14:tracePt t="24208" x="5421313" y="2047875"/>
          <p14:tracePt t="24218" x="4954588" y="2047875"/>
          <p14:tracePt t="24222" x="4843463" y="2047875"/>
          <p14:tracePt t="24232" x="4460875" y="2047875"/>
          <p14:tracePt t="24242" x="3679825" y="2047875"/>
          <p14:tracePt t="24248" x="3527425" y="2047875"/>
          <p14:tracePt t="24258" x="2787650" y="2047875"/>
          <p14:tracePt t="24265" x="2633663" y="2047875"/>
          <p14:tracePt t="24272" x="2159000" y="2039938"/>
          <p14:tracePt t="24282" x="1266825" y="1971675"/>
          <p14:tracePt t="24288" x="1079500" y="1954213"/>
          <p14:tracePt t="24298" x="322263" y="1870075"/>
          <p14:tracePt t="24304" x="177800" y="18446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D703B5-C6A7-4DD7-81D4-4435CFE5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806"/>
            <a:ext cx="7886700" cy="1325563"/>
          </a:xfrm>
        </p:spPr>
        <p:txBody>
          <a:bodyPr/>
          <a:lstStyle/>
          <a:p>
            <a:r>
              <a:rPr lang="en-US" dirty="0"/>
              <a:t>NO</a:t>
            </a:r>
            <a:r>
              <a:rPr lang="en-US" baseline="-25000" dirty="0"/>
              <a:t>X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0029E522-FA85-4533-B9F8-7AEC623B5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6" y="1301580"/>
            <a:ext cx="7653631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3858A19B-8D8E-4E82-9DAD-7857D1D69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908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EC095-6766-4888-B778-18E92534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950"/>
            <a:ext cx="7886700" cy="1325563"/>
          </a:xfrm>
        </p:spPr>
        <p:txBody>
          <a:bodyPr/>
          <a:lstStyle/>
          <a:p>
            <a:r>
              <a:rPr lang="en-US" dirty="0"/>
              <a:t>SO</a:t>
            </a:r>
            <a:r>
              <a:rPr lang="en-US" baseline="-25000" dirty="0"/>
              <a:t>2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9F135777-A8A1-4F23-BF09-1C40AC2E7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43734"/>
            <a:ext cx="7655667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489CDD3C-15CC-49CB-B619-44A9D34E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72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5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23EBF2-B177-4F0B-BCA4-93DB3F1C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285"/>
            <a:ext cx="7886700" cy="1287129"/>
          </a:xfrm>
        </p:spPr>
        <p:txBody>
          <a:bodyPr/>
          <a:lstStyle/>
          <a:p>
            <a:r>
              <a:rPr lang="en-US" dirty="0"/>
              <a:t>STATS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26691E45-4E8B-4567-922F-5F390191D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44711"/>
              </p:ext>
            </p:extLst>
          </p:nvPr>
        </p:nvGraphicFramePr>
        <p:xfrm>
          <a:off x="1176654" y="1601678"/>
          <a:ext cx="7049771" cy="22250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459844778"/>
                    </a:ext>
                  </a:extLst>
                </a:gridCol>
                <a:gridCol w="1514412">
                  <a:extLst>
                    <a:ext uri="{9D8B030D-6E8A-4147-A177-3AD203B41FA5}">
                      <a16:colId xmlns:a16="http://schemas.microsoft.com/office/drawing/2014/main" val="255521137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507338536"/>
                    </a:ext>
                  </a:extLst>
                </a:gridCol>
                <a:gridCol w="994156">
                  <a:extLst>
                    <a:ext uri="{9D8B030D-6E8A-4147-A177-3AD203B41FA5}">
                      <a16:colId xmlns:a16="http://schemas.microsoft.com/office/drawing/2014/main" val="3702483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434755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VEGETATION 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 AREA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&gt; LIMIT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RISK AREA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AREA CAMS DATA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122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2320281.2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2499.2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441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1706371.4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475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HORTICOLTURE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139856.7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089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VEGETATION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1162140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935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5328649.3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2799.1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8011524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E62D09-9EE7-4BDF-8488-6258E30661CF}"/>
              </a:ext>
            </a:extLst>
          </p:cNvPr>
          <p:cNvSpPr txBox="1"/>
          <p:nvPr/>
        </p:nvSpPr>
        <p:spPr>
          <a:xfrm>
            <a:off x="556953" y="2529268"/>
            <a:ext cx="106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NOx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0F8B7D5-BCC0-4D8F-88C1-7A5B24BA3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0283"/>
              </p:ext>
            </p:extLst>
          </p:nvPr>
        </p:nvGraphicFramePr>
        <p:xfrm>
          <a:off x="1176654" y="4328732"/>
          <a:ext cx="7026086" cy="22250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3511947101"/>
                    </a:ext>
                  </a:extLst>
                </a:gridCol>
                <a:gridCol w="1514412">
                  <a:extLst>
                    <a:ext uri="{9D8B030D-6E8A-4147-A177-3AD203B41FA5}">
                      <a16:colId xmlns:a16="http://schemas.microsoft.com/office/drawing/2014/main" val="292622851"/>
                    </a:ext>
                  </a:extLst>
                </a:gridCol>
                <a:gridCol w="1600581">
                  <a:extLst>
                    <a:ext uri="{9D8B030D-6E8A-4147-A177-3AD203B41FA5}">
                      <a16:colId xmlns:a16="http://schemas.microsoft.com/office/drawing/2014/main" val="1387113025"/>
                    </a:ext>
                  </a:extLst>
                </a:gridCol>
                <a:gridCol w="994156">
                  <a:extLst>
                    <a:ext uri="{9D8B030D-6E8A-4147-A177-3AD203B41FA5}">
                      <a16:colId xmlns:a16="http://schemas.microsoft.com/office/drawing/2014/main" val="3397348218"/>
                    </a:ext>
                  </a:extLst>
                </a:gridCol>
                <a:gridCol w="1530414">
                  <a:extLst>
                    <a:ext uri="{9D8B030D-6E8A-4147-A177-3AD203B41FA5}">
                      <a16:colId xmlns:a16="http://schemas.microsoft.com/office/drawing/2014/main" val="3338033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VEGETATION 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 AREA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AREA &gt; LIMIT [km^2]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RISK AREA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it-IT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AREA CAMS DATA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349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2320281.3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1799.4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995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1706371.4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036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HORTICOLTURE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139856.7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842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VEGETATION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1162140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899.7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18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5328649.4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2999.1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116435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5190AF-C1D1-4534-9DD9-48CB268EDB70}"/>
              </a:ext>
            </a:extLst>
          </p:cNvPr>
          <p:cNvSpPr txBox="1"/>
          <p:nvPr/>
        </p:nvSpPr>
        <p:spPr>
          <a:xfrm>
            <a:off x="556952" y="5256322"/>
            <a:ext cx="106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  <a:r>
              <a:rPr lang="en-US" baseline="-25000" dirty="0"/>
              <a:t>2</a:t>
            </a:r>
          </a:p>
        </p:txBody>
      </p:sp>
      <p:pic>
        <p:nvPicPr>
          <p:cNvPr id="10" name="Elemento grafico 9" descr="Diagramma di Gantt con riempimento a tinta unita">
            <a:extLst>
              <a:ext uri="{FF2B5EF4-FFF2-40B4-BE49-F238E27FC236}">
                <a16:creationId xmlns:a16="http://schemas.microsoft.com/office/drawing/2014/main" id="{12E37B3C-6823-4564-8A51-FEE079C4D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1B75B-21F5-4B44-94EE-931A746F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620"/>
            <a:ext cx="7886700" cy="1325563"/>
          </a:xfrm>
        </p:spPr>
        <p:txBody>
          <a:bodyPr/>
          <a:lstStyle/>
          <a:p>
            <a:r>
              <a:rPr lang="en-US" dirty="0"/>
              <a:t>O3 Forests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290C318D-874A-4870-918A-C46E9CE0F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92380"/>
            <a:ext cx="7655068" cy="5400000"/>
          </a:xfrm>
        </p:spPr>
      </p:pic>
      <p:pic>
        <p:nvPicPr>
          <p:cNvPr id="4" name="Elemento grafico 3" descr="Europa con riempimento a tinta unita">
            <a:extLst>
              <a:ext uri="{FF2B5EF4-FFF2-40B4-BE49-F238E27FC236}">
                <a16:creationId xmlns:a16="http://schemas.microsoft.com/office/drawing/2014/main" id="{898210D2-18FF-4BA4-8954-07F441D4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8150" y="72950"/>
            <a:ext cx="914400" cy="914400"/>
          </a:xfrm>
          <a:prstGeom prst="rect">
            <a:avLst/>
          </a:prstGeom>
        </p:spPr>
      </p:pic>
      <p:pic>
        <p:nvPicPr>
          <p:cNvPr id="10" name="Elemento grafico 9" descr="Scena di foresta con riempimento a tinta unita">
            <a:extLst>
              <a:ext uri="{FF2B5EF4-FFF2-40B4-BE49-F238E27FC236}">
                <a16:creationId xmlns:a16="http://schemas.microsoft.com/office/drawing/2014/main" id="{3A8C8E3A-9F8B-42A5-AD8C-3F5B12DF7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6799" y="47117"/>
            <a:ext cx="542702" cy="5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0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779</Words>
  <Application>Microsoft Office PowerPoint</Application>
  <PresentationFormat>Presentazione su schermo (4:3)</PresentationFormat>
  <Paragraphs>222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Arial Nova</vt:lpstr>
      <vt:lpstr>Calibri</vt:lpstr>
      <vt:lpstr>Calibri Light</vt:lpstr>
      <vt:lpstr>Tema di Office</vt:lpstr>
      <vt:lpstr>Using Copernicus Atmosphere Monitoring Services To Map Natural Areas At Risk Due To Poor Air Quality</vt:lpstr>
      <vt:lpstr>METHODS</vt:lpstr>
      <vt:lpstr>CAMS download and processing</vt:lpstr>
      <vt:lpstr>UN and UE critical levels  </vt:lpstr>
      <vt:lpstr>AOT40</vt:lpstr>
      <vt:lpstr>NOX</vt:lpstr>
      <vt:lpstr>SO2</vt:lpstr>
      <vt:lpstr>STATS</vt:lpstr>
      <vt:lpstr>O3 Forests</vt:lpstr>
      <vt:lpstr>O3 Forests</vt:lpstr>
      <vt:lpstr>O3 Vegetation (excl. forests)</vt:lpstr>
      <vt:lpstr>O3 (Semi-)natural vegetation</vt:lpstr>
      <vt:lpstr>O3 Agricultural crops</vt:lpstr>
      <vt:lpstr>O3 Agricultural crops (UE limit)</vt:lpstr>
      <vt:lpstr>O3 Horticultural crops</vt:lpstr>
      <vt:lpstr>STATS</vt:lpstr>
      <vt:lpstr>NDVI</vt:lpstr>
      <vt:lpstr>NDVI</vt:lpstr>
      <vt:lpstr>NDVI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COPERNICUS AQ FOREST</dc:title>
  <dc:creator>Andrea Piccoli</dc:creator>
  <cp:lastModifiedBy>Andrea Piccoli</cp:lastModifiedBy>
  <cp:revision>6</cp:revision>
  <dcterms:created xsi:type="dcterms:W3CDTF">2021-11-12T16:46:56Z</dcterms:created>
  <dcterms:modified xsi:type="dcterms:W3CDTF">2022-01-19T17:11:53Z</dcterms:modified>
</cp:coreProperties>
</file>